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15"/>
  </p:notesMasterIdLst>
  <p:sldIdLst>
    <p:sldId id="256" r:id="rId3"/>
    <p:sldId id="257" r:id="rId4"/>
    <p:sldId id="323" r:id="rId5"/>
    <p:sldId id="326" r:id="rId6"/>
    <p:sldId id="371" r:id="rId7"/>
    <p:sldId id="381" r:id="rId8"/>
    <p:sldId id="367" r:id="rId9"/>
    <p:sldId id="368" r:id="rId10"/>
    <p:sldId id="374" r:id="rId11"/>
    <p:sldId id="375" r:id="rId12"/>
    <p:sldId id="382" r:id="rId13"/>
    <p:sldId id="376" r:id="rId14"/>
  </p:sldIdLst>
  <p:sldSz cx="9144000" cy="5145088"/>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涛" initials="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B6B"/>
    <a:srgbClr val="F6C108"/>
    <a:srgbClr val="E6D0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7"/>
    <p:restoredTop sz="94660"/>
  </p:normalViewPr>
  <p:slideViewPr>
    <p:cSldViewPr showGuides="1">
      <p:cViewPr varScale="1">
        <p:scale>
          <a:sx n="102" d="100"/>
          <a:sy n="102" d="100"/>
        </p:scale>
        <p:origin x="68" y="203"/>
      </p:cViewPr>
      <p:guideLst>
        <p:guide orient="horz" pos="1620"/>
        <p:guide pos="2880"/>
      </p:guideLst>
    </p:cSldViewPr>
  </p:slideViewPr>
  <p:notesTextViewPr>
    <p:cViewPr>
      <p:scale>
        <a:sx n="100" d="100"/>
        <a:sy n="100" d="100"/>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latin typeface="Calibri" panose="020F0502020204030204" pitchFamily="34" charset="0"/>
              </a:rPr>
              <a:t>‹#›</a:t>
            </a:fld>
            <a:endParaRPr lang="zh-CN" altLang="en-US"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rPr>
              <a:t>2</a:t>
            </a:fld>
            <a:endParaRPr lang="zh-CN" altLang="en-US"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a:spLocks noChangeArrowheads="1"/>
          </p:cNvSpPr>
          <p:nvPr/>
        </p:nvSpPr>
        <p:spPr bwMode="auto">
          <a:xfrm>
            <a:off x="265113" y="257175"/>
            <a:ext cx="1806575" cy="269875"/>
          </a:xfrm>
          <a:prstGeom prst="rect">
            <a:avLst/>
          </a:prstGeom>
          <a:noFill/>
          <a:ln w="9525">
            <a:noFill/>
            <a:miter lim="800000"/>
          </a:ln>
        </p:spPr>
        <p:txBody>
          <a:bodyPr wrap="none" lIns="68584" tIns="34292" rIns="68584" bIns="34292">
            <a:spAutoFit/>
          </a:bodyPr>
          <a:lstStyle/>
          <a:p>
            <a:pPr marL="0" marR="0" lvl="0" indent="0" algn="l" defTabSz="683895" rtl="0" eaLnBrk="1" fontAlgn="base" latinLnBrk="0" hangingPunct="1">
              <a:lnSpc>
                <a:spcPct val="100000"/>
              </a:lnSpc>
              <a:spcBef>
                <a:spcPct val="0"/>
              </a:spcBef>
              <a:spcAft>
                <a:spcPct val="0"/>
              </a:spcAft>
              <a:buClrTx/>
              <a:buSzTx/>
              <a:buFontTx/>
              <a:buNone/>
              <a:defRPr/>
            </a:pPr>
            <a:r>
              <a:rPr kumimoji="0" lang="zh-CN" altLang="en-US" sz="13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lt"/>
              </a:rPr>
              <a:t>点击添加相关标题文字</a:t>
            </a:r>
          </a:p>
        </p:txBody>
      </p:sp>
      <p:sp>
        <p:nvSpPr>
          <p:cNvPr id="8" name="文本框 33"/>
          <p:cNvSpPr txBox="1">
            <a:spLocks noChangeArrowheads="1"/>
          </p:cNvSpPr>
          <p:nvPr/>
        </p:nvSpPr>
        <p:spPr bwMode="auto">
          <a:xfrm>
            <a:off x="265113" y="465138"/>
            <a:ext cx="1450975" cy="207963"/>
          </a:xfrm>
          <a:prstGeom prst="rect">
            <a:avLst/>
          </a:prstGeom>
          <a:noFill/>
          <a:ln w="9525">
            <a:noFill/>
            <a:miter lim="800000"/>
          </a:ln>
        </p:spPr>
        <p:txBody>
          <a:bodyPr wrap="none" lIns="68584" tIns="34292" rIns="68584" bIns="34292">
            <a:spAutoFit/>
          </a:bodyPr>
          <a:lstStyle/>
          <a:p>
            <a:pPr marL="0" marR="0" lvl="0" indent="0" algn="l" defTabSz="683895"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rgbClr val="7F7F7F"/>
                </a:solidFill>
                <a:effectLst/>
                <a:uLnTx/>
                <a:uFillTx/>
                <a:latin typeface="Arial" panose="020B0604020202020204" pitchFamily="34" charset="0"/>
                <a:ea typeface="宋体" panose="02010600030101010101" pitchFamily="2" charset="-122"/>
                <a:cs typeface="+mn-cs"/>
                <a:sym typeface="+mn-lt"/>
              </a:rPr>
              <a:t>ADD RELATED TITLE WORDS</a:t>
            </a:r>
            <a:endParaRPr kumimoji="0" lang="zh-CN" altLang="en-US" sz="900" b="0" i="0" u="none" strike="noStrike" kern="1200" cap="none" spc="0" normalizeH="0" baseline="0" noProof="0">
              <a:ln>
                <a:noFill/>
              </a:ln>
              <a:solidFill>
                <a:srgbClr val="7F7F7F"/>
              </a:solidFill>
              <a:effectLst/>
              <a:uLnTx/>
              <a:uFillTx/>
              <a:latin typeface="Arial" panose="020B0604020202020204" pitchFamily="34" charset="0"/>
              <a:ea typeface="宋体" panose="02010600030101010101" pitchFamily="2" charset="-122"/>
              <a:cs typeface="+mn-cs"/>
              <a:sym typeface="+mn-lt"/>
            </a:endParaRPr>
          </a:p>
        </p:txBody>
      </p:sp>
      <p:sp>
        <p:nvSpPr>
          <p:cNvPr id="9"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p:nvPr/>
        </p:nvSpPr>
        <p:spPr>
          <a:xfrm>
            <a:off x="265113" y="257175"/>
            <a:ext cx="1138238" cy="269875"/>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zh-CN" altLang="en-US" sz="13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ea"/>
                <a:sym typeface="+mn-lt"/>
              </a:rPr>
              <a:t>年度工作概述</a:t>
            </a:r>
          </a:p>
        </p:txBody>
      </p:sp>
      <p:sp>
        <p:nvSpPr>
          <p:cNvPr id="8" name="文本框 33"/>
          <p:cNvSpPr txBox="1"/>
          <p:nvPr/>
        </p:nvSpPr>
        <p:spPr>
          <a:xfrm>
            <a:off x="265113" y="465138"/>
            <a:ext cx="1279525" cy="207963"/>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rPr>
              <a:t>Annual work summary</a:t>
            </a:r>
            <a:endParaRPr kumimoji="0" lang="zh-CN" altLang="en-US"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endParaRPr>
          </a:p>
        </p:txBody>
      </p:sp>
      <p:sp>
        <p:nvSpPr>
          <p:cNvPr id="9" name="矩形 8"/>
          <p:cNvSpPr/>
          <p:nvPr/>
        </p:nvSpPr>
        <p:spPr>
          <a:xfrm>
            <a:off x="0" y="257175"/>
            <a:ext cx="160338" cy="417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marL="0" marR="0" lvl="0" indent="0" algn="ctr" defTabSz="685165"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rgbClr val="E7E6E6">
                  <a:lumMod val="50000"/>
                </a:srgbClr>
              </a:solidFill>
              <a:effectLst/>
              <a:uLnTx/>
              <a:uFillTx/>
              <a:latin typeface="+mn-lt"/>
              <a:ea typeface="+mn-ea"/>
              <a:cs typeface="+mn-ea"/>
              <a:sym typeface="+mn-lt"/>
            </a:endParaRPr>
          </a:p>
        </p:txBody>
      </p:sp>
      <p:sp>
        <p:nvSpPr>
          <p:cNvPr id="10"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p:nvPr/>
        </p:nvSpPr>
        <p:spPr>
          <a:xfrm>
            <a:off x="265113" y="257175"/>
            <a:ext cx="1138238" cy="269875"/>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zh-CN" altLang="en-US" sz="13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ea"/>
                <a:sym typeface="+mn-lt"/>
              </a:rPr>
              <a:t>工作完成情况</a:t>
            </a:r>
          </a:p>
        </p:txBody>
      </p:sp>
      <p:sp>
        <p:nvSpPr>
          <p:cNvPr id="8" name="文本框 33"/>
          <p:cNvSpPr txBox="1"/>
          <p:nvPr/>
        </p:nvSpPr>
        <p:spPr>
          <a:xfrm>
            <a:off x="265113" y="465138"/>
            <a:ext cx="914400" cy="207963"/>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rPr>
              <a:t>Job completion</a:t>
            </a:r>
            <a:endParaRPr kumimoji="0" lang="zh-CN" altLang="en-US"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endParaRPr>
          </a:p>
        </p:txBody>
      </p:sp>
      <p:sp>
        <p:nvSpPr>
          <p:cNvPr id="9" name="矩形 8"/>
          <p:cNvSpPr/>
          <p:nvPr/>
        </p:nvSpPr>
        <p:spPr>
          <a:xfrm>
            <a:off x="0" y="257175"/>
            <a:ext cx="160338" cy="417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marL="0" marR="0" lvl="0" indent="0" algn="ctr" defTabSz="685165"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rgbClr val="E7E6E6">
                  <a:lumMod val="50000"/>
                </a:srgbClr>
              </a:solidFill>
              <a:effectLst/>
              <a:uLnTx/>
              <a:uFillTx/>
              <a:latin typeface="+mn-lt"/>
              <a:ea typeface="+mn-ea"/>
              <a:cs typeface="+mn-ea"/>
              <a:sym typeface="+mn-lt"/>
            </a:endParaRPr>
          </a:p>
        </p:txBody>
      </p:sp>
      <p:sp>
        <p:nvSpPr>
          <p:cNvPr id="10"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p:nvPr/>
        </p:nvSpPr>
        <p:spPr>
          <a:xfrm>
            <a:off x="265113" y="257175"/>
            <a:ext cx="1138238" cy="269875"/>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zh-CN" altLang="en-US" sz="13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ea"/>
                <a:sym typeface="+mn-lt"/>
              </a:rPr>
              <a:t>成功项目展示</a:t>
            </a:r>
          </a:p>
        </p:txBody>
      </p:sp>
      <p:sp>
        <p:nvSpPr>
          <p:cNvPr id="8" name="文本框 33"/>
          <p:cNvSpPr txBox="1"/>
          <p:nvPr/>
        </p:nvSpPr>
        <p:spPr>
          <a:xfrm>
            <a:off x="265113" y="465138"/>
            <a:ext cx="1741488" cy="207963"/>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rPr>
              <a:t>Successful project presentation</a:t>
            </a:r>
            <a:endParaRPr kumimoji="0" lang="zh-CN" altLang="en-US"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endParaRPr>
          </a:p>
        </p:txBody>
      </p:sp>
      <p:sp>
        <p:nvSpPr>
          <p:cNvPr id="9" name="矩形 8"/>
          <p:cNvSpPr/>
          <p:nvPr/>
        </p:nvSpPr>
        <p:spPr>
          <a:xfrm>
            <a:off x="0" y="257175"/>
            <a:ext cx="160338" cy="417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marL="0" marR="0" lvl="0" indent="0" algn="ctr" defTabSz="685165"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rgbClr val="E7E6E6">
                  <a:lumMod val="50000"/>
                </a:srgbClr>
              </a:solidFill>
              <a:effectLst/>
              <a:uLnTx/>
              <a:uFillTx/>
              <a:latin typeface="+mn-lt"/>
              <a:ea typeface="+mn-ea"/>
              <a:cs typeface="+mn-ea"/>
              <a:sym typeface="+mn-lt"/>
            </a:endParaRPr>
          </a:p>
        </p:txBody>
      </p:sp>
      <p:sp>
        <p:nvSpPr>
          <p:cNvPr id="10"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p:nvPr/>
        </p:nvSpPr>
        <p:spPr>
          <a:xfrm>
            <a:off x="265113" y="257175"/>
            <a:ext cx="1138238" cy="269875"/>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zh-CN" altLang="en-US" sz="13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ea"/>
                <a:sym typeface="+mn-lt"/>
              </a:rPr>
              <a:t>明年工作计划</a:t>
            </a:r>
          </a:p>
        </p:txBody>
      </p:sp>
      <p:sp>
        <p:nvSpPr>
          <p:cNvPr id="8" name="文本框 33"/>
          <p:cNvSpPr txBox="1"/>
          <p:nvPr/>
        </p:nvSpPr>
        <p:spPr>
          <a:xfrm>
            <a:off x="265113" y="465138"/>
            <a:ext cx="1292225" cy="207963"/>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rPr>
              <a:t>Work plan for next yea</a:t>
            </a:r>
            <a:endParaRPr kumimoji="0" lang="zh-CN" altLang="en-US"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endParaRPr>
          </a:p>
        </p:txBody>
      </p:sp>
      <p:sp>
        <p:nvSpPr>
          <p:cNvPr id="9" name="矩形 8"/>
          <p:cNvSpPr/>
          <p:nvPr/>
        </p:nvSpPr>
        <p:spPr>
          <a:xfrm>
            <a:off x="0" y="257175"/>
            <a:ext cx="160338" cy="417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marL="0" marR="0" lvl="0" indent="0" algn="ctr" defTabSz="685165"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rgbClr val="E7E6E6">
                  <a:lumMod val="50000"/>
                </a:srgbClr>
              </a:solidFill>
              <a:effectLst/>
              <a:uLnTx/>
              <a:uFillTx/>
              <a:latin typeface="+mn-lt"/>
              <a:ea typeface="+mn-ea"/>
              <a:cs typeface="+mn-ea"/>
              <a:sym typeface="+mn-lt"/>
            </a:endParaRPr>
          </a:p>
        </p:txBody>
      </p:sp>
      <p:sp>
        <p:nvSpPr>
          <p:cNvPr id="10"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空白页">
    <p:bg>
      <p:bgPr>
        <a:solidFill>
          <a:schemeClr val="bg1"/>
        </a:solidFill>
        <a:effectLst/>
      </p:bgPr>
    </p:bg>
    <p:spTree>
      <p:nvGrpSpPr>
        <p:cNvPr id="1" name=""/>
        <p:cNvGrpSpPr/>
        <p:nvPr/>
      </p:nvGrpSpPr>
      <p:grpSpPr>
        <a:xfrm>
          <a:off x="0" y="0"/>
          <a:ext cx="0" cy="0"/>
          <a:chOff x="0" y="0"/>
          <a:chExt cx="0" cy="0"/>
        </a:xfrm>
      </p:grpSpPr>
      <p:pic>
        <p:nvPicPr>
          <p:cNvPr id="7170" name="图片 6"/>
          <p:cNvPicPr>
            <a:picLocks noChangeAspect="1"/>
          </p:cNvPicPr>
          <p:nvPr userDrawn="1"/>
        </p:nvPicPr>
        <p:blipFill>
          <a:blip r:embed="rId2"/>
          <a:stretch>
            <a:fillRect/>
          </a:stretch>
        </p:blipFill>
        <p:spPr>
          <a:xfrm>
            <a:off x="0" y="0"/>
            <a:ext cx="9144000" cy="5145088"/>
          </a:xfrm>
          <a:prstGeom prst="rect">
            <a:avLst/>
          </a:prstGeom>
          <a:noFill/>
          <a:ln w="9525">
            <a:noFill/>
          </a:ln>
        </p:spPr>
      </p:pic>
      <p:grpSp>
        <p:nvGrpSpPr>
          <p:cNvPr id="8" name="组合 3"/>
          <p:cNvGrpSpPr/>
          <p:nvPr/>
        </p:nvGrpSpPr>
        <p:grpSpPr bwMode="auto">
          <a:xfrm flipH="1">
            <a:off x="-1" y="248094"/>
            <a:ext cx="1797166" cy="507363"/>
            <a:chOff x="2370576" y="533400"/>
            <a:chExt cx="2417494" cy="675969"/>
          </a:xfrm>
          <a:solidFill>
            <a:srgbClr val="EE1C39"/>
          </a:solidFill>
        </p:grpSpPr>
        <p:sp>
          <p:nvSpPr>
            <p:cNvPr id="9" name="矩形 8"/>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chemeClr val="lt1"/>
                </a:solidFill>
                <a:effectLst/>
                <a:uLnTx/>
                <a:uFillTx/>
                <a:latin typeface="+mn-lt"/>
                <a:ea typeface="+mn-ea"/>
                <a:cs typeface="+mn-ea"/>
                <a:sym typeface="+mn-lt"/>
              </a:endParaRPr>
            </a:p>
          </p:txBody>
        </p:sp>
        <p:sp>
          <p:nvSpPr>
            <p:cNvPr id="10" name="椭圆 9"/>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chemeClr val="lt1"/>
                </a:solidFill>
                <a:effectLst/>
                <a:uLnTx/>
                <a:uFillTx/>
                <a:latin typeface="+mn-lt"/>
                <a:ea typeface="+mn-ea"/>
                <a:cs typeface="+mn-ea"/>
                <a:sym typeface="+mn-lt"/>
              </a:endParaRPr>
            </a:p>
          </p:txBody>
        </p:sp>
      </p:grpSp>
      <p:sp>
        <p:nvSpPr>
          <p:cNvPr id="11" name="文本框 12"/>
          <p:cNvSpPr txBox="1">
            <a:spLocks noChangeArrowheads="1"/>
          </p:cNvSpPr>
          <p:nvPr/>
        </p:nvSpPr>
        <p:spPr bwMode="auto">
          <a:xfrm>
            <a:off x="0" y="369888"/>
            <a:ext cx="1795463" cy="620713"/>
          </a:xfrm>
          <a:prstGeom prst="rect">
            <a:avLst/>
          </a:prstGeom>
          <a:noFill/>
          <a:ln>
            <a:noFill/>
          </a:ln>
        </p:spPr>
        <p:txBody>
          <a:bodyPr lIns="65032" tIns="32516" rIns="65032" bIns="32516">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点击添加相关标题文字</a:t>
            </a:r>
          </a:p>
        </p:txBody>
      </p:sp>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空白">
    <p:bg>
      <p:bgPr>
        <a:solidFill>
          <a:schemeClr val="bg1"/>
        </a:solidFill>
        <a:effectLst/>
      </p:bgPr>
    </p:bg>
    <p:spTree>
      <p:nvGrpSpPr>
        <p:cNvPr id="1" name=""/>
        <p:cNvGrpSpPr/>
        <p:nvPr/>
      </p:nvGrpSpPr>
      <p:grpSpPr>
        <a:xfrm>
          <a:off x="0" y="0"/>
          <a:ext cx="0" cy="0"/>
          <a:chOff x="0" y="0"/>
          <a:chExt cx="0" cy="0"/>
        </a:xfrm>
      </p:grpSpPr>
      <p:sp>
        <p:nvSpPr>
          <p:cNvPr id="7" name="文本框 32"/>
          <p:cNvSpPr txBox="1">
            <a:spLocks noChangeArrowheads="1"/>
          </p:cNvSpPr>
          <p:nvPr/>
        </p:nvSpPr>
        <p:spPr bwMode="auto">
          <a:xfrm>
            <a:off x="265113" y="257175"/>
            <a:ext cx="1804988" cy="269875"/>
          </a:xfrm>
          <a:prstGeom prst="rect">
            <a:avLst/>
          </a:prstGeom>
          <a:noFill/>
          <a:ln w="9525">
            <a:noFill/>
            <a:miter lim="800000"/>
          </a:ln>
        </p:spPr>
        <p:txBody>
          <a:bodyPr wrap="none" lIns="68584" tIns="34292" rIns="68584" bIns="34292">
            <a:spAutoFit/>
          </a:bodyPr>
          <a:lstStyle/>
          <a:p>
            <a:pPr marL="0" marR="0" lvl="0" indent="0" algn="l" defTabSz="683895" rtl="0" eaLnBrk="1" fontAlgn="base" latinLnBrk="0" hangingPunct="1">
              <a:lnSpc>
                <a:spcPct val="100000"/>
              </a:lnSpc>
              <a:spcBef>
                <a:spcPct val="0"/>
              </a:spcBef>
              <a:spcAft>
                <a:spcPct val="0"/>
              </a:spcAft>
              <a:buClrTx/>
              <a:buSzTx/>
              <a:buFontTx/>
              <a:buNone/>
              <a:defRPr/>
            </a:pPr>
            <a:r>
              <a:rPr kumimoji="0" lang="zh-CN" altLang="en-US" sz="13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lt"/>
              </a:rPr>
              <a:t>点击添加相关标题文字</a:t>
            </a:r>
          </a:p>
        </p:txBody>
      </p:sp>
      <p:sp>
        <p:nvSpPr>
          <p:cNvPr id="8" name="日期占位符 1"/>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页脚占位符 2"/>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灯片编号占位符 3"/>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transition spd="med" advClick="0" advTm="0">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a:spLocks noChangeArrowheads="1"/>
          </p:cNvSpPr>
          <p:nvPr/>
        </p:nvSpPr>
        <p:spPr bwMode="auto">
          <a:xfrm>
            <a:off x="265113" y="257175"/>
            <a:ext cx="1806575" cy="269875"/>
          </a:xfrm>
          <a:prstGeom prst="rect">
            <a:avLst/>
          </a:prstGeom>
          <a:noFill/>
          <a:ln w="9525">
            <a:noFill/>
            <a:miter lim="800000"/>
          </a:ln>
        </p:spPr>
        <p:txBody>
          <a:bodyPr wrap="none" lIns="68584" tIns="34292" rIns="68584" bIns="34292">
            <a:spAutoFit/>
          </a:bodyPr>
          <a:lstStyle/>
          <a:p>
            <a:pPr marL="0" marR="0" lvl="0" indent="0" algn="l" defTabSz="683895" rtl="0" eaLnBrk="1" fontAlgn="base" latinLnBrk="0" hangingPunct="1">
              <a:lnSpc>
                <a:spcPct val="100000"/>
              </a:lnSpc>
              <a:spcBef>
                <a:spcPct val="0"/>
              </a:spcBef>
              <a:spcAft>
                <a:spcPct val="0"/>
              </a:spcAft>
              <a:buClrTx/>
              <a:buSzTx/>
              <a:buFontTx/>
              <a:buNone/>
              <a:defRPr/>
            </a:pPr>
            <a:r>
              <a:rPr kumimoji="0" lang="zh-CN" altLang="en-US" sz="13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lt"/>
              </a:rPr>
              <a:t>点击添加相关标题文字</a:t>
            </a:r>
          </a:p>
        </p:txBody>
      </p:sp>
      <p:sp>
        <p:nvSpPr>
          <p:cNvPr id="8" name="文本框 33"/>
          <p:cNvSpPr txBox="1">
            <a:spLocks noChangeArrowheads="1"/>
          </p:cNvSpPr>
          <p:nvPr/>
        </p:nvSpPr>
        <p:spPr bwMode="auto">
          <a:xfrm>
            <a:off x="265113" y="465138"/>
            <a:ext cx="1450975" cy="207963"/>
          </a:xfrm>
          <a:prstGeom prst="rect">
            <a:avLst/>
          </a:prstGeom>
          <a:noFill/>
          <a:ln w="9525">
            <a:noFill/>
            <a:miter lim="800000"/>
          </a:ln>
        </p:spPr>
        <p:txBody>
          <a:bodyPr wrap="none" lIns="68584" tIns="34292" rIns="68584" bIns="34292">
            <a:spAutoFit/>
          </a:bodyPr>
          <a:lstStyle/>
          <a:p>
            <a:pPr marL="0" marR="0" lvl="0" indent="0" algn="l" defTabSz="683895" rtl="0" eaLnBrk="1" fontAlgn="base" latinLnBrk="0" hangingPunct="1">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rgbClr val="7F7F7F"/>
                </a:solidFill>
                <a:effectLst/>
                <a:uLnTx/>
                <a:uFillTx/>
                <a:latin typeface="Arial" panose="020B0604020202020204" pitchFamily="34" charset="0"/>
                <a:ea typeface="宋体" panose="02010600030101010101" pitchFamily="2" charset="-122"/>
                <a:cs typeface="+mn-cs"/>
                <a:sym typeface="+mn-lt"/>
              </a:rPr>
              <a:t>ADD RELATED TITLE WORDS</a:t>
            </a:r>
            <a:endParaRPr kumimoji="0" lang="zh-CN" altLang="en-US" sz="900" b="0" i="0" u="none" strike="noStrike" kern="1200" cap="none" spc="0" normalizeH="0" baseline="0" noProof="0">
              <a:ln>
                <a:noFill/>
              </a:ln>
              <a:solidFill>
                <a:srgbClr val="7F7F7F"/>
              </a:solidFill>
              <a:effectLst/>
              <a:uLnTx/>
              <a:uFillTx/>
              <a:latin typeface="Arial" panose="020B0604020202020204" pitchFamily="34" charset="0"/>
              <a:ea typeface="宋体" panose="02010600030101010101" pitchFamily="2" charset="-122"/>
              <a:cs typeface="+mn-cs"/>
              <a:sym typeface="+mn-lt"/>
            </a:endParaRPr>
          </a:p>
        </p:txBody>
      </p:sp>
      <p:sp>
        <p:nvSpPr>
          <p:cNvPr id="9"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p:nvPr/>
        </p:nvSpPr>
        <p:spPr>
          <a:xfrm>
            <a:off x="265113" y="257175"/>
            <a:ext cx="1138238" cy="269875"/>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zh-CN" altLang="en-US" sz="13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ea"/>
                <a:sym typeface="+mn-lt"/>
              </a:rPr>
              <a:t>年度工作概述</a:t>
            </a:r>
          </a:p>
        </p:txBody>
      </p:sp>
      <p:sp>
        <p:nvSpPr>
          <p:cNvPr id="8" name="文本框 33"/>
          <p:cNvSpPr txBox="1"/>
          <p:nvPr/>
        </p:nvSpPr>
        <p:spPr>
          <a:xfrm>
            <a:off x="265113" y="465138"/>
            <a:ext cx="1279525" cy="207963"/>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rPr>
              <a:t>Annual work summary</a:t>
            </a:r>
            <a:endParaRPr kumimoji="0" lang="zh-CN" altLang="en-US"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endParaRPr>
          </a:p>
        </p:txBody>
      </p:sp>
      <p:sp>
        <p:nvSpPr>
          <p:cNvPr id="9" name="矩形 8"/>
          <p:cNvSpPr/>
          <p:nvPr/>
        </p:nvSpPr>
        <p:spPr>
          <a:xfrm>
            <a:off x="0" y="257175"/>
            <a:ext cx="160338" cy="417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marL="0" marR="0" lvl="0" indent="0" algn="ctr" defTabSz="685165"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rgbClr val="E7E6E6">
                  <a:lumMod val="50000"/>
                </a:srgbClr>
              </a:solidFill>
              <a:effectLst/>
              <a:uLnTx/>
              <a:uFillTx/>
              <a:latin typeface="+mn-lt"/>
              <a:ea typeface="+mn-ea"/>
              <a:cs typeface="+mn-ea"/>
              <a:sym typeface="+mn-lt"/>
            </a:endParaRPr>
          </a:p>
        </p:txBody>
      </p:sp>
      <p:sp>
        <p:nvSpPr>
          <p:cNvPr id="10"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p:nvPr/>
        </p:nvSpPr>
        <p:spPr>
          <a:xfrm>
            <a:off x="265113" y="257175"/>
            <a:ext cx="1138238" cy="269875"/>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zh-CN" altLang="en-US" sz="13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ea"/>
                <a:sym typeface="+mn-lt"/>
              </a:rPr>
              <a:t>工作完成情况</a:t>
            </a:r>
          </a:p>
        </p:txBody>
      </p:sp>
      <p:sp>
        <p:nvSpPr>
          <p:cNvPr id="8" name="文本框 33"/>
          <p:cNvSpPr txBox="1"/>
          <p:nvPr/>
        </p:nvSpPr>
        <p:spPr>
          <a:xfrm>
            <a:off x="265113" y="465138"/>
            <a:ext cx="914400" cy="207963"/>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rPr>
              <a:t>Job completion</a:t>
            </a:r>
            <a:endParaRPr kumimoji="0" lang="zh-CN" altLang="en-US"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endParaRPr>
          </a:p>
        </p:txBody>
      </p:sp>
      <p:sp>
        <p:nvSpPr>
          <p:cNvPr id="9" name="矩形 8"/>
          <p:cNvSpPr/>
          <p:nvPr/>
        </p:nvSpPr>
        <p:spPr>
          <a:xfrm>
            <a:off x="0" y="257175"/>
            <a:ext cx="160338" cy="417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marL="0" marR="0" lvl="0" indent="0" algn="ctr" defTabSz="685165"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rgbClr val="E7E6E6">
                  <a:lumMod val="50000"/>
                </a:srgbClr>
              </a:solidFill>
              <a:effectLst/>
              <a:uLnTx/>
              <a:uFillTx/>
              <a:latin typeface="+mn-lt"/>
              <a:ea typeface="+mn-ea"/>
              <a:cs typeface="+mn-ea"/>
              <a:sym typeface="+mn-lt"/>
            </a:endParaRPr>
          </a:p>
        </p:txBody>
      </p:sp>
      <p:sp>
        <p:nvSpPr>
          <p:cNvPr id="10"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p:nvPr/>
        </p:nvSpPr>
        <p:spPr>
          <a:xfrm>
            <a:off x="265113" y="257175"/>
            <a:ext cx="1138238" cy="269875"/>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zh-CN" altLang="en-US" sz="13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ea"/>
                <a:sym typeface="+mn-lt"/>
              </a:rPr>
              <a:t>成功项目展示</a:t>
            </a:r>
          </a:p>
        </p:txBody>
      </p:sp>
      <p:sp>
        <p:nvSpPr>
          <p:cNvPr id="8" name="文本框 33"/>
          <p:cNvSpPr txBox="1"/>
          <p:nvPr/>
        </p:nvSpPr>
        <p:spPr>
          <a:xfrm>
            <a:off x="265113" y="465138"/>
            <a:ext cx="1741488" cy="207963"/>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rPr>
              <a:t>Successful project presentation</a:t>
            </a:r>
            <a:endParaRPr kumimoji="0" lang="zh-CN" altLang="en-US"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endParaRPr>
          </a:p>
        </p:txBody>
      </p:sp>
      <p:sp>
        <p:nvSpPr>
          <p:cNvPr id="9" name="矩形 8"/>
          <p:cNvSpPr/>
          <p:nvPr/>
        </p:nvSpPr>
        <p:spPr>
          <a:xfrm>
            <a:off x="0" y="257175"/>
            <a:ext cx="160338" cy="417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marL="0" marR="0" lvl="0" indent="0" algn="ctr" defTabSz="685165"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rgbClr val="E7E6E6">
                  <a:lumMod val="50000"/>
                </a:srgbClr>
              </a:solidFill>
              <a:effectLst/>
              <a:uLnTx/>
              <a:uFillTx/>
              <a:latin typeface="+mn-lt"/>
              <a:ea typeface="+mn-ea"/>
              <a:cs typeface="+mn-ea"/>
              <a:sym typeface="+mn-lt"/>
            </a:endParaRPr>
          </a:p>
        </p:txBody>
      </p:sp>
      <p:sp>
        <p:nvSpPr>
          <p:cNvPr id="10"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仅标题">
    <p:bg>
      <p:bgPr>
        <a:solidFill>
          <a:schemeClr val="bg1"/>
        </a:solidFill>
        <a:effectLst/>
      </p:bgPr>
    </p:bg>
    <p:spTree>
      <p:nvGrpSpPr>
        <p:cNvPr id="1" name=""/>
        <p:cNvGrpSpPr/>
        <p:nvPr/>
      </p:nvGrpSpPr>
      <p:grpSpPr>
        <a:xfrm>
          <a:off x="0" y="0"/>
          <a:ext cx="0" cy="0"/>
          <a:chOff x="0" y="0"/>
          <a:chExt cx="0" cy="0"/>
        </a:xfrm>
      </p:grpSpPr>
      <p:sp>
        <p:nvSpPr>
          <p:cNvPr id="7" name="文本框 32"/>
          <p:cNvSpPr txBox="1"/>
          <p:nvPr/>
        </p:nvSpPr>
        <p:spPr>
          <a:xfrm>
            <a:off x="265113" y="257175"/>
            <a:ext cx="1138238" cy="269875"/>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zh-CN" altLang="en-US" sz="13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ea"/>
                <a:sym typeface="+mn-lt"/>
              </a:rPr>
              <a:t>明年工作计划</a:t>
            </a:r>
          </a:p>
        </p:txBody>
      </p:sp>
      <p:sp>
        <p:nvSpPr>
          <p:cNvPr id="8" name="文本框 33"/>
          <p:cNvSpPr txBox="1"/>
          <p:nvPr/>
        </p:nvSpPr>
        <p:spPr>
          <a:xfrm>
            <a:off x="265113" y="465138"/>
            <a:ext cx="1292225" cy="207963"/>
          </a:xfrm>
          <a:prstGeom prst="rect">
            <a:avLst/>
          </a:prstGeom>
          <a:noFill/>
        </p:spPr>
        <p:txBody>
          <a:bodyPr wrap="none" lIns="68584" tIns="34292" rIns="68584" bIns="34292">
            <a:spAutoFit/>
          </a:bodyPr>
          <a:lstStyle/>
          <a:p>
            <a:pPr marL="0" marR="0" lvl="0" indent="0" algn="l" defTabSz="685165" rtl="0" eaLnBrk="0" fontAlgn="base" latinLnBrk="0" hangingPunct="0">
              <a:lnSpc>
                <a:spcPct val="100000"/>
              </a:lnSpc>
              <a:spcBef>
                <a:spcPct val="0"/>
              </a:spcBef>
              <a:spcAft>
                <a:spcPct val="0"/>
              </a:spcAft>
              <a:buClrTx/>
              <a:buSzTx/>
              <a:buFontTx/>
              <a:buNone/>
              <a:defRPr/>
            </a:pPr>
            <a:r>
              <a:rPr kumimoji="0" lang="en-US" altLang="zh-CN"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rPr>
              <a:t>Work plan for next yea</a:t>
            </a:r>
            <a:endParaRPr kumimoji="0" lang="zh-CN" altLang="en-US" sz="9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宋体" panose="02010600030101010101" pitchFamily="2" charset="-122"/>
              <a:cs typeface="+mn-ea"/>
              <a:sym typeface="+mn-lt"/>
            </a:endParaRPr>
          </a:p>
        </p:txBody>
      </p:sp>
      <p:sp>
        <p:nvSpPr>
          <p:cNvPr id="9" name="矩形 8"/>
          <p:cNvSpPr/>
          <p:nvPr/>
        </p:nvSpPr>
        <p:spPr>
          <a:xfrm>
            <a:off x="0" y="257175"/>
            <a:ext cx="160338" cy="417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anchor="ctr"/>
          <a:lstStyle/>
          <a:p>
            <a:pPr marL="0" marR="0" lvl="0" indent="0" algn="ctr" defTabSz="685165"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rgbClr val="E7E6E6">
                  <a:lumMod val="50000"/>
                </a:srgbClr>
              </a:solidFill>
              <a:effectLst/>
              <a:uLnTx/>
              <a:uFillTx/>
              <a:latin typeface="+mn-lt"/>
              <a:ea typeface="+mn-ea"/>
              <a:cs typeface="+mn-ea"/>
              <a:sym typeface="+mn-lt"/>
            </a:endParaRPr>
          </a:p>
        </p:txBody>
      </p:sp>
      <p:sp>
        <p:nvSpPr>
          <p:cNvPr id="10" name="日期占位符 2"/>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页脚占位符 3"/>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灯片编号占位符 4"/>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页">
    <p:bg>
      <p:bgPr>
        <a:solidFill>
          <a:schemeClr val="bg1"/>
        </a:solidFill>
        <a:effectLst/>
      </p:bgPr>
    </p:bg>
    <p:spTree>
      <p:nvGrpSpPr>
        <p:cNvPr id="1" name=""/>
        <p:cNvGrpSpPr/>
        <p:nvPr/>
      </p:nvGrpSpPr>
      <p:grpSpPr>
        <a:xfrm>
          <a:off x="0" y="0"/>
          <a:ext cx="0" cy="0"/>
          <a:chOff x="0" y="0"/>
          <a:chExt cx="0" cy="0"/>
        </a:xfrm>
      </p:grpSpPr>
      <p:pic>
        <p:nvPicPr>
          <p:cNvPr id="7170" name="图片 6"/>
          <p:cNvPicPr>
            <a:picLocks noChangeAspect="1"/>
          </p:cNvPicPr>
          <p:nvPr userDrawn="1"/>
        </p:nvPicPr>
        <p:blipFill>
          <a:blip r:embed="rId2"/>
          <a:stretch>
            <a:fillRect/>
          </a:stretch>
        </p:blipFill>
        <p:spPr>
          <a:xfrm>
            <a:off x="0" y="0"/>
            <a:ext cx="9144000" cy="5145088"/>
          </a:xfrm>
          <a:prstGeom prst="rect">
            <a:avLst/>
          </a:prstGeom>
          <a:noFill/>
          <a:ln w="9525">
            <a:noFill/>
          </a:ln>
        </p:spPr>
      </p:pic>
      <p:grpSp>
        <p:nvGrpSpPr>
          <p:cNvPr id="8" name="组合 3"/>
          <p:cNvGrpSpPr/>
          <p:nvPr/>
        </p:nvGrpSpPr>
        <p:grpSpPr bwMode="auto">
          <a:xfrm flipH="1">
            <a:off x="-1" y="248094"/>
            <a:ext cx="1797166" cy="507363"/>
            <a:chOff x="2370576" y="533400"/>
            <a:chExt cx="2417494" cy="675969"/>
          </a:xfrm>
          <a:solidFill>
            <a:srgbClr val="EE1C39"/>
          </a:solidFill>
        </p:grpSpPr>
        <p:sp>
          <p:nvSpPr>
            <p:cNvPr id="9" name="矩形 8"/>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chemeClr val="lt1"/>
                </a:solidFill>
                <a:effectLst/>
                <a:uLnTx/>
                <a:uFillTx/>
                <a:latin typeface="+mn-lt"/>
                <a:ea typeface="+mn-ea"/>
                <a:cs typeface="+mn-ea"/>
                <a:sym typeface="+mn-lt"/>
              </a:endParaRPr>
            </a:p>
          </p:txBody>
        </p:sp>
        <p:sp>
          <p:nvSpPr>
            <p:cNvPr id="10" name="椭圆 9"/>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chemeClr val="lt1"/>
                </a:solidFill>
                <a:effectLst/>
                <a:uLnTx/>
                <a:uFillTx/>
                <a:latin typeface="+mn-lt"/>
                <a:ea typeface="+mn-ea"/>
                <a:cs typeface="+mn-ea"/>
                <a:sym typeface="+mn-lt"/>
              </a:endParaRPr>
            </a:p>
          </p:txBody>
        </p:sp>
      </p:grpSp>
      <p:sp>
        <p:nvSpPr>
          <p:cNvPr id="11" name="文本框 12"/>
          <p:cNvSpPr txBox="1">
            <a:spLocks noChangeArrowheads="1"/>
          </p:cNvSpPr>
          <p:nvPr/>
        </p:nvSpPr>
        <p:spPr bwMode="auto">
          <a:xfrm>
            <a:off x="0" y="369888"/>
            <a:ext cx="1795463" cy="620713"/>
          </a:xfrm>
          <a:prstGeom prst="rect">
            <a:avLst/>
          </a:prstGeom>
          <a:noFill/>
          <a:ln>
            <a:noFill/>
          </a:ln>
        </p:spPr>
        <p:txBody>
          <a:bodyPr lIns="65032" tIns="32516" rIns="65032" bIns="32516">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点击添加相关标题文字</a:t>
            </a:r>
          </a:p>
        </p:txBody>
      </p:sp>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bg>
      <p:bgPr>
        <a:solidFill>
          <a:schemeClr val="bg1"/>
        </a:solidFill>
        <a:effectLst/>
      </p:bgPr>
    </p:bg>
    <p:spTree>
      <p:nvGrpSpPr>
        <p:cNvPr id="1" name=""/>
        <p:cNvGrpSpPr/>
        <p:nvPr/>
      </p:nvGrpSpPr>
      <p:grpSpPr>
        <a:xfrm>
          <a:off x="0" y="0"/>
          <a:ext cx="0" cy="0"/>
          <a:chOff x="0" y="0"/>
          <a:chExt cx="0" cy="0"/>
        </a:xfrm>
      </p:grpSpPr>
      <p:sp>
        <p:nvSpPr>
          <p:cNvPr id="7" name="文本框 32"/>
          <p:cNvSpPr txBox="1">
            <a:spLocks noChangeArrowheads="1"/>
          </p:cNvSpPr>
          <p:nvPr/>
        </p:nvSpPr>
        <p:spPr bwMode="auto">
          <a:xfrm>
            <a:off x="265113" y="257175"/>
            <a:ext cx="1804988" cy="269875"/>
          </a:xfrm>
          <a:prstGeom prst="rect">
            <a:avLst/>
          </a:prstGeom>
          <a:noFill/>
          <a:ln w="9525">
            <a:noFill/>
            <a:miter lim="800000"/>
          </a:ln>
        </p:spPr>
        <p:txBody>
          <a:bodyPr wrap="none" lIns="68584" tIns="34292" rIns="68584" bIns="34292">
            <a:spAutoFit/>
          </a:bodyPr>
          <a:lstStyle/>
          <a:p>
            <a:pPr marL="0" marR="0" lvl="0" indent="0" algn="l" defTabSz="683895" rtl="0" eaLnBrk="1" fontAlgn="base" latinLnBrk="0" hangingPunct="1">
              <a:lnSpc>
                <a:spcPct val="100000"/>
              </a:lnSpc>
              <a:spcBef>
                <a:spcPct val="0"/>
              </a:spcBef>
              <a:spcAft>
                <a:spcPct val="0"/>
              </a:spcAft>
              <a:buClrTx/>
              <a:buSzTx/>
              <a:buFontTx/>
              <a:buNone/>
              <a:defRPr/>
            </a:pPr>
            <a:r>
              <a:rPr kumimoji="0" lang="zh-CN" altLang="en-US" sz="1300" b="0" i="0" u="none" strike="noStrike" kern="1200" cap="none" spc="0" normalizeH="0" baseline="0" noProof="0">
                <a:ln>
                  <a:noFill/>
                </a:ln>
                <a:solidFill>
                  <a:srgbClr val="7F7F7F"/>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lt"/>
              </a:rPr>
              <a:t>点击添加相关标题文字</a:t>
            </a:r>
          </a:p>
        </p:txBody>
      </p:sp>
      <p:sp>
        <p:nvSpPr>
          <p:cNvPr id="8" name="日期占位符 1"/>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页脚占位符 2"/>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灯片编号占位符 3"/>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p>
            <a:pPr algn="r"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p:transition spd="med" advClick="0" advTm="0">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457200" y="1200150"/>
            <a:ext cx="8229600" cy="33956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06375"/>
            <a:ext cx="8229600" cy="85725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457200" y="1200150"/>
            <a:ext cx="8229600" cy="33956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4768850"/>
            <a:ext cx="2133600" cy="273050"/>
          </a:xfrm>
          <a:prstGeom prst="rect">
            <a:avLst/>
          </a:prstGeom>
        </p:spPr>
        <p:txBody>
          <a:bodyPr vert="horz" wrap="square" lIns="91440" tIns="45720" rIns="91440" bIns="45720" numCol="1" anchor="ctr" anchorCtr="0" compatLnSpc="1"/>
          <a:lstStyle>
            <a:lvl1pPr algn="r">
              <a:defRPr sz="1200">
                <a:solidFill>
                  <a:srgbClr val="898989"/>
                </a:solidFill>
                <a:latin typeface="Calibri" panose="020F0502020204030204" pitchFamily="34" charset="0"/>
              </a:defRPr>
            </a:lvl1pPr>
          </a:lstStyle>
          <a:p>
            <a:pPr lvl="0" eaLnBrk="1" hangingPunct="1"/>
            <a:fld id="{9A0DB2DC-4C9A-4742-B13C-FB6460FD3503}" type="slidenum">
              <a:rPr lang="zh-CN" altLang="en-US" dirty="0"/>
              <a:t>‹#›</a:t>
            </a:fld>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4.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矩形 259"/>
          <p:cNvSpPr>
            <a:spLocks noChangeArrowheads="1"/>
          </p:cNvSpPr>
          <p:nvPr/>
        </p:nvSpPr>
        <p:spPr bwMode="auto">
          <a:xfrm>
            <a:off x="1793875" y="2217738"/>
            <a:ext cx="5605463" cy="730250"/>
          </a:xfrm>
          <a:prstGeom prst="rect">
            <a:avLst/>
          </a:prstGeom>
          <a:noFill/>
          <a:ln>
            <a:noFill/>
          </a:ln>
        </p:spPr>
        <p:txBody>
          <a:bodyPr lIns="68580" tIns="34290" rIns="68580" bIns="3429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4300" b="1" i="0" u="none" strike="noStrike" kern="1200" cap="all" spc="0" normalizeH="0" baseline="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Magic     TOWER</a:t>
            </a:r>
          </a:p>
        </p:txBody>
      </p:sp>
      <p:cxnSp>
        <p:nvCxnSpPr>
          <p:cNvPr id="7" name="直接连接符 6"/>
          <p:cNvCxnSpPr/>
          <p:nvPr/>
        </p:nvCxnSpPr>
        <p:spPr>
          <a:xfrm>
            <a:off x="1962150" y="2583498"/>
            <a:ext cx="5269230" cy="0"/>
          </a:xfrm>
          <a:prstGeom prst="line">
            <a:avLst/>
          </a:prstGeom>
        </p:spPr>
        <p:style>
          <a:lnRef idx="2">
            <a:schemeClr val="dk1"/>
          </a:lnRef>
          <a:fillRef idx="0">
            <a:schemeClr val="dk1"/>
          </a:fillRef>
          <a:effectRef idx="1">
            <a:schemeClr val="dk1"/>
          </a:effectRef>
          <a:fontRef idx="minor">
            <a:schemeClr val="tx1"/>
          </a:fontRef>
        </p:style>
      </p:cxnSp>
      <p:grpSp>
        <p:nvGrpSpPr>
          <p:cNvPr id="2" name="组合 1"/>
          <p:cNvGrpSpPr/>
          <p:nvPr/>
        </p:nvGrpSpPr>
        <p:grpSpPr>
          <a:xfrm>
            <a:off x="6084168" y="4009390"/>
            <a:ext cx="3224188" cy="991586"/>
            <a:chOff x="6084168" y="4009390"/>
            <a:chExt cx="3224188" cy="991586"/>
          </a:xfrm>
        </p:grpSpPr>
        <p:sp>
          <p:nvSpPr>
            <p:cNvPr id="10" name="文本框 4"/>
            <p:cNvSpPr txBox="1"/>
            <p:nvPr/>
          </p:nvSpPr>
          <p:spPr>
            <a:xfrm>
              <a:off x="7884368" y="4655536"/>
              <a:ext cx="1423988" cy="345440"/>
            </a:xfrm>
            <a:prstGeom prst="rect">
              <a:avLst/>
            </a:prstGeom>
            <a:noFill/>
          </p:spPr>
          <p:txBody>
            <a:bodyPr lIns="68580" tIns="34290" rIns="68580" bIns="34290">
              <a:spAutoFit/>
            </a:bodyPr>
            <a:lstStyle/>
            <a:p>
              <a:pPr marR="0" defTabSz="914400" eaLnBrk="1" fontAlgn="auto" hangingPunct="1">
                <a:spcBef>
                  <a:spcPts val="0"/>
                </a:spcBef>
                <a:spcAft>
                  <a:spcPts val="0"/>
                </a:spcAft>
                <a:buClrTx/>
                <a:buSzTx/>
                <a:buFontTx/>
                <a:buNone/>
                <a:defRPr/>
              </a:pPr>
              <a:r>
                <a:rPr kumimoji="0" lang="en-US" altLang="zh-CN" kern="1200" cap="none" spc="0" normalizeH="0" baseline="0" noProof="0" dirty="0">
                  <a:ln w="10160">
                    <a:solidFill>
                      <a:schemeClr val="accent5"/>
                    </a:solidFill>
                    <a:prstDash val="solid"/>
                  </a:ln>
                  <a:solidFill>
                    <a:srgbClr val="FFFF00"/>
                  </a:solidFill>
                  <a:effectLst>
                    <a:outerShdw blurRad="38100" dist="22860" dir="5400000" algn="tl" rotWithShape="0">
                      <a:srgbClr val="000000">
                        <a:alpha val="30000"/>
                      </a:srgbClr>
                    </a:outerShdw>
                  </a:effectLst>
                  <a:latin typeface="+mn-lt"/>
                  <a:ea typeface="+mn-ea"/>
                  <a:cs typeface="+mn-cs"/>
                </a:rPr>
                <a:t>Group 8</a:t>
              </a:r>
              <a:endParaRPr kumimoji="0" lang="en-US" altLang="zh-CN" kern="1200" cap="none" spc="0" normalizeH="0" baseline="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a typeface="+mn-ea"/>
                <a:cs typeface="+mn-cs"/>
              </a:endParaRPr>
            </a:p>
          </p:txBody>
        </p:sp>
        <p:sp>
          <p:nvSpPr>
            <p:cNvPr id="11" name="文本框 5"/>
            <p:cNvSpPr txBox="1"/>
            <p:nvPr/>
          </p:nvSpPr>
          <p:spPr>
            <a:xfrm>
              <a:off x="6084168" y="4009390"/>
              <a:ext cx="2916957" cy="623248"/>
            </a:xfrm>
            <a:prstGeom prst="rect">
              <a:avLst/>
            </a:prstGeom>
            <a:noFill/>
          </p:spPr>
          <p:txBody>
            <a:bodyPr wrap="square" lIns="68580" tIns="34290" rIns="68580" bIns="34290">
              <a:spAutoFit/>
              <a:scene3d>
                <a:camera prst="orthographicFront"/>
                <a:lightRig rig="threePt" dir="t"/>
              </a:scene3d>
            </a:bodyPr>
            <a:lstStyle/>
            <a:p>
              <a:pPr marR="0" defTabSz="914400" eaLnBrk="1" fontAlgn="auto" hangingPunct="1">
                <a:spcBef>
                  <a:spcPts val="0"/>
                </a:spcBef>
                <a:spcAft>
                  <a:spcPts val="0"/>
                </a:spcAft>
                <a:buClrTx/>
                <a:buSzTx/>
                <a:buFontTx/>
                <a:buNone/>
                <a:defRPr/>
              </a:pPr>
              <a:r>
                <a:rPr kumimoji="0" lang="en-US" altLang="zh-CN" b="1" kern="1200" cap="none" spc="0" normalizeH="0" baseline="0" noProof="0" dirty="0">
                  <a:ln w="10160">
                    <a:solidFill>
                      <a:schemeClr val="accent5"/>
                    </a:solidFill>
                    <a:prstDash val="solid"/>
                  </a:ln>
                  <a:solidFill>
                    <a:srgbClr val="FFC000"/>
                  </a:solidFill>
                  <a:effectLst>
                    <a:outerShdw blurRad="38100" dist="22860" dir="5400000" algn="tl" rotWithShape="0">
                      <a:srgbClr val="000000">
                        <a:alpha val="30000"/>
                      </a:srgbClr>
                    </a:outerShdw>
                  </a:effectLst>
                  <a:latin typeface="+mn-lt"/>
                  <a:ea typeface="+mn-ea"/>
                </a:rPr>
                <a:t>Wang Zixiao     Wang Tao</a:t>
              </a:r>
            </a:p>
            <a:p>
              <a:pPr marR="0" defTabSz="914400" eaLnBrk="1" fontAlgn="auto" hangingPunct="1">
                <a:spcBef>
                  <a:spcPts val="0"/>
                </a:spcBef>
                <a:spcAft>
                  <a:spcPts val="0"/>
                </a:spcAft>
                <a:buClrTx/>
                <a:buSzTx/>
                <a:buFontTx/>
                <a:buNone/>
                <a:defRPr/>
              </a:pPr>
              <a:r>
                <a:rPr lang="en-US" altLang="zh-CN" b="1" noProof="0" dirty="0">
                  <a:ln w="10160">
                    <a:solidFill>
                      <a:schemeClr val="accent5"/>
                    </a:solidFill>
                    <a:prstDash val="solid"/>
                  </a:ln>
                  <a:solidFill>
                    <a:srgbClr val="FFC000"/>
                  </a:solidFill>
                  <a:effectLst>
                    <a:outerShdw blurRad="38100" dist="22860" dir="5400000" algn="tl" rotWithShape="0">
                      <a:srgbClr val="000000">
                        <a:alpha val="30000"/>
                      </a:srgbClr>
                    </a:outerShdw>
                  </a:effectLst>
                  <a:latin typeface="+mn-lt"/>
                  <a:ea typeface="+mn-ea"/>
                  <a:sym typeface="+mn-ea"/>
                </a:rPr>
                <a:t>Zeng Zhaowe</a:t>
              </a:r>
              <a:r>
                <a:rPr kumimoji="0" lang="en-US" altLang="zh-CN" b="1" kern="1200" cap="none" spc="0" normalizeH="0" baseline="0" noProof="0" dirty="0">
                  <a:ln w="10160">
                    <a:solidFill>
                      <a:schemeClr val="accent5"/>
                    </a:solidFill>
                    <a:prstDash val="solid"/>
                  </a:ln>
                  <a:solidFill>
                    <a:srgbClr val="FFC000"/>
                  </a:solidFill>
                  <a:effectLst>
                    <a:outerShdw blurRad="38100" dist="22860" dir="5400000" algn="tl" rotWithShape="0">
                      <a:srgbClr val="000000">
                        <a:alpha val="30000"/>
                      </a:srgbClr>
                    </a:outerShdw>
                  </a:effectLst>
                  <a:latin typeface="+mn-lt"/>
                  <a:ea typeface="+mn-ea"/>
                </a:rPr>
                <a:t>i  Sun Jiatong</a:t>
              </a:r>
            </a:p>
          </p:txBody>
        </p:sp>
      </p:gr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42"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5000" b="-5000"/>
          </a:stretch>
        </a:blipFill>
        <a:effectLst/>
      </p:bgPr>
    </p:bg>
    <p:spTree>
      <p:nvGrpSpPr>
        <p:cNvPr id="1" name=""/>
        <p:cNvGrpSpPr/>
        <p:nvPr/>
      </p:nvGrpSpPr>
      <p:grpSpPr>
        <a:xfrm>
          <a:off x="0" y="0"/>
          <a:ext cx="0" cy="0"/>
          <a:chOff x="0" y="0"/>
          <a:chExt cx="0" cy="0"/>
        </a:xfrm>
      </p:grpSpPr>
      <p:cxnSp>
        <p:nvCxnSpPr>
          <p:cNvPr id="67" name="直接连接符 66"/>
          <p:cNvCxnSpPr/>
          <p:nvPr/>
        </p:nvCxnSpPr>
        <p:spPr>
          <a:xfrm>
            <a:off x="4280707" y="340296"/>
            <a:ext cx="582585" cy="0"/>
          </a:xfrm>
          <a:prstGeom prst="line">
            <a:avLst/>
          </a:prstGeom>
        </p:spPr>
        <p:style>
          <a:lnRef idx="2">
            <a:schemeClr val="dk1"/>
          </a:lnRef>
          <a:fillRef idx="0">
            <a:schemeClr val="dk1"/>
          </a:fillRef>
          <a:effectRef idx="1">
            <a:schemeClr val="dk1"/>
          </a:effectRef>
          <a:fontRef idx="minor">
            <a:schemeClr val="tx1"/>
          </a:fontRef>
        </p:style>
      </p:cxnSp>
      <p:sp>
        <p:nvSpPr>
          <p:cNvPr id="68" name="Title 15"/>
          <p:cNvSpPr txBox="1"/>
          <p:nvPr/>
        </p:nvSpPr>
        <p:spPr>
          <a:xfrm>
            <a:off x="3896041" y="480298"/>
            <a:ext cx="1350645" cy="534035"/>
          </a:xfrm>
          <a:prstGeom prst="rect">
            <a:avLst/>
          </a:prstGeom>
        </p:spPr>
        <p:txBody>
          <a:bodyPr wrap="none">
            <a:spAutoFit/>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srgbClr val="44546A"/>
                </a:solidFill>
                <a:effectLst/>
                <a:uLnTx/>
                <a:uFillTx/>
                <a:latin typeface="Calibri" panose="020F0502020204030204"/>
                <a:ea typeface="微软雅黑" panose="020B0503020204020204" pitchFamily="34" charset="-122"/>
                <a:cs typeface="+mn-ea"/>
                <a:sym typeface="+mn-lt"/>
              </a:rPr>
              <a:t>Testing</a:t>
            </a:r>
          </a:p>
        </p:txBody>
      </p:sp>
      <p:pic>
        <p:nvPicPr>
          <p:cNvPr id="3" name="图片 2"/>
          <p:cNvPicPr>
            <a:picLocks noChangeAspect="1"/>
          </p:cNvPicPr>
          <p:nvPr/>
        </p:nvPicPr>
        <p:blipFill>
          <a:blip r:embed="rId3"/>
          <a:stretch>
            <a:fillRect/>
          </a:stretch>
        </p:blipFill>
        <p:spPr>
          <a:xfrm>
            <a:off x="359299" y="1389817"/>
            <a:ext cx="8425402" cy="2365453"/>
          </a:xfrm>
          <a:prstGeom prst="rect">
            <a:avLst/>
          </a:prstGeom>
        </p:spPr>
      </p:pic>
      <p:pic>
        <p:nvPicPr>
          <p:cNvPr id="5" name="图片 4"/>
          <p:cNvPicPr/>
          <p:nvPr/>
        </p:nvPicPr>
        <p:blipFill>
          <a:blip r:embed="rId4">
            <a:extLst>
              <a:ext uri="{28A0092B-C50C-407E-A947-70E740481C1C}">
                <a14:useLocalDpi xmlns:a14="http://schemas.microsoft.com/office/drawing/2010/main" val="0"/>
              </a:ext>
            </a:extLst>
          </a:blip>
          <a:stretch>
            <a:fillRect/>
          </a:stretch>
        </p:blipFill>
        <p:spPr>
          <a:xfrm>
            <a:off x="140376" y="1014333"/>
            <a:ext cx="4215600" cy="2228310"/>
          </a:xfrm>
          <a:prstGeom prst="rect">
            <a:avLst/>
          </a:prstGeom>
        </p:spPr>
      </p:pic>
      <p:pic>
        <p:nvPicPr>
          <p:cNvPr id="6" name="图片 5"/>
          <p:cNvPicPr/>
          <p:nvPr/>
        </p:nvPicPr>
        <p:blipFill>
          <a:blip r:embed="rId5">
            <a:extLst>
              <a:ext uri="{28A0092B-C50C-407E-A947-70E740481C1C}">
                <a14:useLocalDpi xmlns:a14="http://schemas.microsoft.com/office/drawing/2010/main" val="0"/>
              </a:ext>
            </a:extLst>
          </a:blip>
          <a:stretch>
            <a:fillRect/>
          </a:stretch>
        </p:blipFill>
        <p:spPr>
          <a:xfrm>
            <a:off x="4499992" y="1014331"/>
            <a:ext cx="4428725" cy="2228311"/>
          </a:xfrm>
          <a:prstGeom prst="rect">
            <a:avLst/>
          </a:prstGeom>
        </p:spPr>
      </p:pic>
      <p:sp>
        <p:nvSpPr>
          <p:cNvPr id="7" name="椭圆 6"/>
          <p:cNvSpPr/>
          <p:nvPr/>
        </p:nvSpPr>
        <p:spPr>
          <a:xfrm>
            <a:off x="4370445" y="2860576"/>
            <a:ext cx="2055360"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OX}FQ7CC310@AHQXZ725%67"/>
          <p:cNvPicPr/>
          <p:nvPr/>
        </p:nvPicPr>
        <p:blipFill>
          <a:blip r:embed="rId6"/>
          <a:stretch>
            <a:fillRect/>
          </a:stretch>
        </p:blipFill>
        <p:spPr>
          <a:xfrm>
            <a:off x="1907704" y="950393"/>
            <a:ext cx="3282716" cy="3180362"/>
          </a:xfrm>
          <a:prstGeom prst="rect">
            <a:avLst/>
          </a:prstGeom>
        </p:spPr>
      </p:pic>
      <p:pic>
        <p:nvPicPr>
          <p:cNvPr id="9" name="图片 8" descr="]$9REN]5$HE[7F%8J`2]1@Q"/>
          <p:cNvPicPr/>
          <p:nvPr/>
        </p:nvPicPr>
        <p:blipFill>
          <a:blip r:embed="rId7"/>
          <a:stretch>
            <a:fillRect/>
          </a:stretch>
        </p:blipFill>
        <p:spPr>
          <a:xfrm>
            <a:off x="5673180" y="199453"/>
            <a:ext cx="3139654" cy="3043189"/>
          </a:xfrm>
          <a:prstGeom prst="rect">
            <a:avLst/>
          </a:prstGeom>
        </p:spPr>
      </p:pic>
      <p:pic>
        <p:nvPicPr>
          <p:cNvPr id="11" name="图片 10"/>
          <p:cNvPicPr/>
          <p:nvPr/>
        </p:nvPicPr>
        <p:blipFill>
          <a:blip r:embed="rId8">
            <a:extLst>
              <a:ext uri="{28A0092B-C50C-407E-A947-70E740481C1C}">
                <a14:useLocalDpi xmlns:a14="http://schemas.microsoft.com/office/drawing/2010/main" val="0"/>
              </a:ext>
            </a:extLst>
          </a:blip>
          <a:stretch>
            <a:fillRect/>
          </a:stretch>
        </p:blipFill>
        <p:spPr>
          <a:xfrm>
            <a:off x="359299" y="3844022"/>
            <a:ext cx="4536504" cy="474476"/>
          </a:xfrm>
          <a:prstGeom prst="rect">
            <a:avLst/>
          </a:prstGeom>
        </p:spPr>
      </p:pic>
      <p:pic>
        <p:nvPicPr>
          <p:cNvPr id="12" name="图片 11"/>
          <p:cNvPicPr/>
          <p:nvPr/>
        </p:nvPicPr>
        <p:blipFill>
          <a:blip r:embed="rId9">
            <a:extLst>
              <a:ext uri="{28A0092B-C50C-407E-A947-70E740481C1C}">
                <a14:useLocalDpi xmlns:a14="http://schemas.microsoft.com/office/drawing/2010/main" val="0"/>
              </a:ext>
            </a:extLst>
          </a:blip>
          <a:stretch>
            <a:fillRect/>
          </a:stretch>
        </p:blipFill>
        <p:spPr>
          <a:xfrm>
            <a:off x="5190420" y="3875530"/>
            <a:ext cx="3733800" cy="4381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
        <p:nvSpPr>
          <p:cNvPr id="2" name="文本框 1"/>
          <p:cNvSpPr txBox="1"/>
          <p:nvPr/>
        </p:nvSpPr>
        <p:spPr>
          <a:xfrm>
            <a:off x="323528" y="196280"/>
            <a:ext cx="2160240" cy="461665"/>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altLang="zh-CN" sz="2400" dirty="0"/>
              <a:t>Conclusion</a:t>
            </a:r>
            <a:endParaRPr lang="zh-CN" altLang="en-US" dirty="0"/>
          </a:p>
        </p:txBody>
      </p:sp>
      <p:sp>
        <p:nvSpPr>
          <p:cNvPr id="4" name="文本框 3"/>
          <p:cNvSpPr txBox="1"/>
          <p:nvPr/>
        </p:nvSpPr>
        <p:spPr>
          <a:xfrm>
            <a:off x="898679" y="700336"/>
            <a:ext cx="7346642" cy="3780522"/>
          </a:xfrm>
          <a:prstGeom prst="rect">
            <a:avLst/>
          </a:prstGeom>
          <a:noFill/>
          <a:effectLst>
            <a:outerShdw blurRad="50800" dist="38100" dir="2700000" algn="tl" rotWithShape="0">
              <a:schemeClr val="tx1">
                <a:alpha val="40000"/>
              </a:schemeClr>
            </a:outerShdw>
          </a:effectLst>
        </p:spPr>
        <p:txBody>
          <a:bodyPr wrap="square" rtlCol="0">
            <a:spAutoFit/>
          </a:bodyPr>
          <a:lstStyle/>
          <a:p>
            <a:pPr algn="just">
              <a:lnSpc>
                <a:spcPct val="150000"/>
              </a:lnSpc>
            </a:pPr>
            <a:r>
              <a:rPr lang="zh-CN" altLang="en-US" dirty="0"/>
              <a:t>    After the efforts during the whole semester, our group members have realized the main purpose to build a playable and enjoyable game together. We finished the coding parts,the designing of the maps and the testing and debugging part. In the testing and debugging part we found several problems of our design and document. We can see that the little error of the</a:t>
            </a:r>
            <a:r>
              <a:rPr lang="en-US" altLang="zh-CN" dirty="0"/>
              <a:t> ‘</a:t>
            </a:r>
            <a:r>
              <a:rPr lang="zh-CN" altLang="en-US" dirty="0"/>
              <a:t>seemingly-right </a:t>
            </a:r>
            <a:r>
              <a:rPr lang="en-US" altLang="zh-CN" dirty="0"/>
              <a:t>’</a:t>
            </a:r>
            <a:r>
              <a:rPr lang="zh-CN" altLang="en-US" dirty="0"/>
              <a:t> idea can never be found only when we try to examine it during the part of execution. Distributing properly and creating a culture of team spirit is the way to make the project finished more effectively. </a:t>
            </a:r>
            <a:r>
              <a:rPr lang="en-US" altLang="zh-CN" dirty="0"/>
              <a:t>We really feel grateful to C program.</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826260"/>
            <a:ext cx="7772400" cy="1819275"/>
          </a:xfrm>
          <a:effectLst>
            <a:outerShdw blurRad="50800" dist="38100" dir="5400000" algn="t" rotWithShape="0">
              <a:prstClr val="black">
                <a:alpha val="40000"/>
              </a:prstClr>
            </a:outerShdw>
          </a:effectLst>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altLang="zh-CN" sz="5400" dirty="0">
                <a:solidFill>
                  <a:schemeClr val="accent3"/>
                </a:solidFill>
                <a:effectLst/>
              </a:rPr>
              <a:t>Thank You!</a:t>
            </a:r>
            <a:endParaRPr lang="zh-CN" altLang="en-US" sz="5400" dirty="0">
              <a:solidFill>
                <a:schemeClr val="accent3"/>
              </a:solidFill>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t="-5000" b="-5000"/>
          </a:stretch>
        </a:blipFill>
        <a:effectLst/>
      </p:bgPr>
    </p:bg>
    <p:spTree>
      <p:nvGrpSpPr>
        <p:cNvPr id="1" name=""/>
        <p:cNvGrpSpPr/>
        <p:nvPr/>
      </p:nvGrpSpPr>
      <p:grpSpPr>
        <a:xfrm>
          <a:off x="0" y="0"/>
          <a:ext cx="0" cy="0"/>
          <a:chOff x="0" y="0"/>
          <a:chExt cx="0" cy="0"/>
        </a:xfrm>
      </p:grpSpPr>
      <p:pic>
        <p:nvPicPr>
          <p:cNvPr id="5" name="图片 4" descr="pexels-photo-339805"/>
          <p:cNvPicPr>
            <a:picLocks noChangeAspect="1"/>
          </p:cNvPicPr>
          <p:nvPr/>
        </p:nvPicPr>
        <p:blipFill>
          <a:blip r:embed="rId15"/>
          <a:stretch>
            <a:fillRect/>
          </a:stretch>
        </p:blipFill>
        <p:spPr>
          <a:xfrm>
            <a:off x="-635" y="-6985"/>
            <a:ext cx="3678555" cy="5160010"/>
          </a:xfrm>
          <a:prstGeom prst="rect">
            <a:avLst/>
          </a:prstGeom>
        </p:spPr>
      </p:pic>
      <p:sp>
        <p:nvSpPr>
          <p:cNvPr id="14" name="MH_Others_2"/>
          <p:cNvSpPr txBox="1"/>
          <p:nvPr>
            <p:custDataLst>
              <p:tags r:id="rId1"/>
            </p:custDataLst>
          </p:nvPr>
        </p:nvSpPr>
        <p:spPr>
          <a:xfrm rot="5400000">
            <a:off x="1597025" y="2264410"/>
            <a:ext cx="2848610" cy="615315"/>
          </a:xfrm>
          <a:prstGeom prst="rect">
            <a:avLst/>
          </a:prstGeom>
          <a:noFill/>
        </p:spPr>
        <p:txBody>
          <a:bodyPr wrap="square" lIns="0" tIns="0" rIns="0" bIns="0">
            <a:spAutoFit/>
          </a:bodyPr>
          <a:lstStyle/>
          <a:p>
            <a:pPr marR="0" algn="ctr" defTabSz="914400" eaLnBrk="1" hangingPunct="1">
              <a:buClrTx/>
              <a:buSzTx/>
              <a:buFontTx/>
              <a:buNone/>
              <a:defRPr/>
            </a:pPr>
            <a:r>
              <a:rPr kumimoji="0" lang="en-US" altLang="zh-CN" sz="4000" b="1" kern="1200" cap="none" spc="0" normalizeH="0" baseline="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微软雅黑" panose="020B0503020204020204" pitchFamily="34" charset="-122"/>
                <a:cs typeface="+mn-cs"/>
                <a:sym typeface="Arial" panose="020B0604020202020204" pitchFamily="34" charset="0"/>
              </a:rPr>
              <a:t>CONTENTS</a:t>
            </a:r>
          </a:p>
        </p:txBody>
      </p:sp>
      <p:grpSp>
        <p:nvGrpSpPr>
          <p:cNvPr id="3" name="组合 2"/>
          <p:cNvGrpSpPr/>
          <p:nvPr/>
        </p:nvGrpSpPr>
        <p:grpSpPr>
          <a:xfrm>
            <a:off x="4044950" y="1149033"/>
            <a:ext cx="2999740" cy="314325"/>
            <a:chOff x="4044950" y="1149033"/>
            <a:chExt cx="2999740" cy="314325"/>
          </a:xfrm>
          <a:effectLst/>
        </p:grpSpPr>
        <p:sp>
          <p:nvSpPr>
            <p:cNvPr id="15" name="MH_Number_1"/>
            <p:cNvSpPr/>
            <p:nvPr>
              <p:custDataLst>
                <p:tags r:id="rId10"/>
              </p:custDataLst>
            </p:nvPr>
          </p:nvSpPr>
          <p:spPr>
            <a:xfrm>
              <a:off x="4044950" y="1149033"/>
              <a:ext cx="269875" cy="269875"/>
            </a:xfrm>
            <a:prstGeom prst="ellipse">
              <a:avLst/>
            </a:prstGeom>
            <a:solidFill>
              <a:schemeClr val="bg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kumimoji="0" lang="zh-CN" altLang="en-US"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MH_Entry_1"/>
            <p:cNvSpPr/>
            <p:nvPr>
              <p:custDataLst>
                <p:tags r:id="rId11"/>
              </p:custDataLst>
            </p:nvPr>
          </p:nvSpPr>
          <p:spPr>
            <a:xfrm>
              <a:off x="4676140" y="1186498"/>
              <a:ext cx="2368550" cy="27686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solidFill>
                    <a:schemeClr val="accent6"/>
                  </a:solidFill>
                  <a:effectLst/>
                  <a:uLnTx/>
                  <a:uFillTx/>
                  <a:latin typeface="微软雅黑" panose="020B0503020204020204" pitchFamily="34" charset="-122"/>
                  <a:ea typeface="微软雅黑" panose="020B0503020204020204" pitchFamily="34" charset="-122"/>
                  <a:cs typeface="+mn-cs"/>
                </a:rPr>
                <a:t>Introduction</a:t>
              </a:r>
            </a:p>
          </p:txBody>
        </p:sp>
      </p:grpSp>
      <p:grpSp>
        <p:nvGrpSpPr>
          <p:cNvPr id="4" name="组合 3"/>
          <p:cNvGrpSpPr/>
          <p:nvPr/>
        </p:nvGrpSpPr>
        <p:grpSpPr>
          <a:xfrm>
            <a:off x="4060825" y="1765300"/>
            <a:ext cx="3121978" cy="301546"/>
            <a:chOff x="4060825" y="1765300"/>
            <a:chExt cx="3121978" cy="301546"/>
          </a:xfrm>
          <a:effectLst/>
        </p:grpSpPr>
        <p:sp>
          <p:nvSpPr>
            <p:cNvPr id="17" name="MH_Number_2"/>
            <p:cNvSpPr/>
            <p:nvPr>
              <p:custDataLst>
                <p:tags r:id="rId8"/>
              </p:custDataLst>
            </p:nvPr>
          </p:nvSpPr>
          <p:spPr>
            <a:xfrm>
              <a:off x="4060825" y="1765300"/>
              <a:ext cx="269875" cy="271463"/>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kumimoji="0" lang="zh-CN" altLang="en-US"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MH_Entry_2"/>
            <p:cNvSpPr/>
            <p:nvPr>
              <p:custDataLst>
                <p:tags r:id="rId9"/>
              </p:custDataLst>
            </p:nvPr>
          </p:nvSpPr>
          <p:spPr>
            <a:xfrm>
              <a:off x="4676140" y="1789986"/>
              <a:ext cx="2506663" cy="27686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solidFill>
                    <a:schemeClr val="accent6"/>
                  </a:solidFill>
                  <a:effectLst/>
                  <a:uLnTx/>
                  <a:uFillTx/>
                  <a:latin typeface="微软雅黑" panose="020B0503020204020204" pitchFamily="34" charset="-122"/>
                  <a:ea typeface="微软雅黑" panose="020B0503020204020204" pitchFamily="34" charset="-122"/>
                  <a:cs typeface="+mn-cs"/>
                </a:rPr>
                <a:t>Analysis</a:t>
              </a:r>
            </a:p>
          </p:txBody>
        </p:sp>
      </p:grpSp>
      <p:grpSp>
        <p:nvGrpSpPr>
          <p:cNvPr id="6" name="组合 5"/>
          <p:cNvGrpSpPr/>
          <p:nvPr/>
        </p:nvGrpSpPr>
        <p:grpSpPr>
          <a:xfrm>
            <a:off x="4060825" y="2379504"/>
            <a:ext cx="3121978" cy="276860"/>
            <a:chOff x="4060825" y="2379504"/>
            <a:chExt cx="3121978" cy="276860"/>
          </a:xfrm>
          <a:effectLst/>
        </p:grpSpPr>
        <p:sp>
          <p:nvSpPr>
            <p:cNvPr id="19" name="MH_Number_3"/>
            <p:cNvSpPr/>
            <p:nvPr>
              <p:custDataLst>
                <p:tags r:id="rId6"/>
              </p:custDataLst>
            </p:nvPr>
          </p:nvSpPr>
          <p:spPr>
            <a:xfrm>
              <a:off x="4060825" y="2386330"/>
              <a:ext cx="269875" cy="269875"/>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kumimoji="0" lang="zh-CN" altLang="en-US"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MH_Entry_3"/>
            <p:cNvSpPr/>
            <p:nvPr>
              <p:custDataLst>
                <p:tags r:id="rId7"/>
              </p:custDataLst>
            </p:nvPr>
          </p:nvSpPr>
          <p:spPr>
            <a:xfrm>
              <a:off x="4676140" y="2379504"/>
              <a:ext cx="2506663" cy="27686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solidFill>
                    <a:schemeClr val="accent6"/>
                  </a:solidFill>
                  <a:effectLst>
                    <a:outerShdw dist="38100" dir="2700000" algn="tl" rotWithShape="0">
                      <a:schemeClr val="accent2"/>
                    </a:outerShdw>
                  </a:effectLst>
                  <a:uLnTx/>
                  <a:uFillTx/>
                  <a:latin typeface="微软雅黑" panose="020B0503020204020204" pitchFamily="34" charset="-122"/>
                  <a:ea typeface="微软雅黑" panose="020B0503020204020204" pitchFamily="34" charset="-122"/>
                  <a:cs typeface="+mn-cs"/>
                </a:rPr>
                <a:t>Design&amp;Implement</a:t>
              </a:r>
            </a:p>
          </p:txBody>
        </p:sp>
      </p:grpSp>
      <p:grpSp>
        <p:nvGrpSpPr>
          <p:cNvPr id="7" name="组合 6"/>
          <p:cNvGrpSpPr/>
          <p:nvPr/>
        </p:nvGrpSpPr>
        <p:grpSpPr>
          <a:xfrm>
            <a:off x="4060825" y="3004820"/>
            <a:ext cx="3156062" cy="277711"/>
            <a:chOff x="4060825" y="3004820"/>
            <a:chExt cx="3156062" cy="277711"/>
          </a:xfrm>
          <a:effectLst/>
        </p:grpSpPr>
        <p:sp>
          <p:nvSpPr>
            <p:cNvPr id="21" name="MH_Number_4"/>
            <p:cNvSpPr/>
            <p:nvPr>
              <p:custDataLst>
                <p:tags r:id="rId4"/>
              </p:custDataLst>
            </p:nvPr>
          </p:nvSpPr>
          <p:spPr>
            <a:xfrm>
              <a:off x="4060825" y="3004820"/>
              <a:ext cx="269875" cy="269875"/>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kumimoji="0" lang="zh-CN" altLang="en-US"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MH_Entry_4"/>
            <p:cNvSpPr/>
            <p:nvPr>
              <p:custDataLst>
                <p:tags r:id="rId5"/>
              </p:custDataLst>
            </p:nvPr>
          </p:nvSpPr>
          <p:spPr>
            <a:xfrm>
              <a:off x="4710224" y="3005671"/>
              <a:ext cx="2506663" cy="27686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solidFill>
                    <a:schemeClr val="accent6"/>
                  </a:solidFill>
                  <a:effectLst/>
                  <a:uLnTx/>
                  <a:uFillTx/>
                  <a:latin typeface="微软雅黑" panose="020B0503020204020204" pitchFamily="34" charset="-122"/>
                  <a:ea typeface="微软雅黑" panose="020B0503020204020204" pitchFamily="34" charset="-122"/>
                  <a:cs typeface="+mn-cs"/>
                </a:rPr>
                <a:t>Testing</a:t>
              </a:r>
            </a:p>
          </p:txBody>
        </p:sp>
      </p:grpSp>
      <p:grpSp>
        <p:nvGrpSpPr>
          <p:cNvPr id="2" name="组合 1"/>
          <p:cNvGrpSpPr/>
          <p:nvPr/>
        </p:nvGrpSpPr>
        <p:grpSpPr>
          <a:xfrm>
            <a:off x="4060825" y="3523177"/>
            <a:ext cx="3121978" cy="317108"/>
            <a:chOff x="4060824" y="3623310"/>
            <a:chExt cx="3121978" cy="317108"/>
          </a:xfrm>
          <a:effectLst/>
        </p:grpSpPr>
        <p:sp>
          <p:nvSpPr>
            <p:cNvPr id="12" name="MH_Number_4"/>
            <p:cNvSpPr/>
            <p:nvPr>
              <p:custDataLst>
                <p:tags r:id="rId2"/>
              </p:custDataLst>
            </p:nvPr>
          </p:nvSpPr>
          <p:spPr>
            <a:xfrm>
              <a:off x="4060824" y="3623310"/>
              <a:ext cx="269875" cy="269875"/>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5</a:t>
              </a:r>
              <a:endParaRPr kumimoji="0" lang="zh-CN" altLang="en-US" sz="15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MH_Entry_4"/>
            <p:cNvSpPr/>
            <p:nvPr>
              <p:custDataLst>
                <p:tags r:id="rId3"/>
              </p:custDataLst>
            </p:nvPr>
          </p:nvSpPr>
          <p:spPr>
            <a:xfrm>
              <a:off x="4676139" y="3663558"/>
              <a:ext cx="2506663" cy="27686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l" defTabSz="914400" rtl="0" eaLnBrk="0" fontAlgn="base" latinLnBrk="0" hangingPunct="0">
                <a:lnSpc>
                  <a:spcPct val="100000"/>
                </a:lnSpc>
                <a:spcBef>
                  <a:spcPct val="0"/>
                </a:spcBef>
                <a:spcAft>
                  <a:spcPct val="0"/>
                </a:spcAft>
                <a:buClrTx/>
                <a:buSzTx/>
                <a:buFontTx/>
                <a:buNone/>
                <a:defRPr/>
              </a:pPr>
              <a:r>
                <a:rPr lang="en-US" altLang="zh-CN" b="1" dirty="0">
                  <a:solidFill>
                    <a:schemeClr val="accent6"/>
                  </a:solidFill>
                  <a:latin typeface="微软雅黑" panose="020B0503020204020204" pitchFamily="34" charset="-122"/>
                  <a:ea typeface="微软雅黑" panose="020B0503020204020204" pitchFamily="34" charset="-122"/>
                </a:rPr>
                <a:t>Conclusion</a:t>
              </a:r>
              <a:endParaRPr kumimoji="0" lang="en-US" altLang="zh-CN" sz="1800" b="1" i="0" u="none" strike="noStrike" kern="1200" cap="none" spc="0" normalizeH="0" baseline="0" noProof="0" dirty="0">
                <a:solidFill>
                  <a:schemeClr val="accent6"/>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2000"/>
                                        <p:tgtEl>
                                          <p:spTgt spid="3"/>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1000"/>
                                        <p:tgtEl>
                                          <p:spTgt spid="4"/>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10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000"/>
                                        <p:tgtEl>
                                          <p:spTgt spid="7"/>
                                        </p:tgtEl>
                                      </p:cBhvr>
                                    </p:animEffect>
                                  </p:childTnLst>
                                </p:cTn>
                              </p:par>
                              <p:par>
                                <p:cTn id="23" presetID="2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
        <p:nvSpPr>
          <p:cNvPr id="2" name="矩形 1"/>
          <p:cNvSpPr/>
          <p:nvPr/>
        </p:nvSpPr>
        <p:spPr>
          <a:xfrm>
            <a:off x="469112" y="355932"/>
            <a:ext cx="2158283" cy="484748"/>
          </a:xfrm>
          <a:prstGeom prst="rect">
            <a:avLst/>
          </a:prstGeom>
          <a:noFill/>
        </p:spPr>
        <p:txBody>
          <a:bodyPr wrap="none" lIns="68580" tIns="34290" rIns="68580" bIns="34290">
            <a:spAutoFit/>
          </a:bodyPr>
          <a:lstStyle/>
          <a:p>
            <a:pPr algn="ctr"/>
            <a:r>
              <a:rPr lang="en-US" altLang="zh-CN" sz="27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Introduction</a:t>
            </a:r>
            <a:endParaRPr lang="zh-CN" altLang="en-US" sz="27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图片 2"/>
          <p:cNvPicPr>
            <a:picLocks noChangeAspect="1"/>
          </p:cNvPicPr>
          <p:nvPr/>
        </p:nvPicPr>
        <p:blipFill>
          <a:blip r:embed="rId3"/>
          <a:stretch>
            <a:fillRect/>
          </a:stretch>
        </p:blipFill>
        <p:spPr>
          <a:xfrm>
            <a:off x="4655935" y="-130131"/>
            <a:ext cx="3444148" cy="332301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文本框 3"/>
          <p:cNvSpPr txBox="1"/>
          <p:nvPr/>
        </p:nvSpPr>
        <p:spPr>
          <a:xfrm>
            <a:off x="4760076" y="3383036"/>
            <a:ext cx="4383924" cy="1754326"/>
          </a:xfrm>
          <a:prstGeom prst="rect">
            <a:avLst/>
          </a:prstGeom>
          <a:noFill/>
          <a:effectLst/>
        </p:spPr>
        <p:txBody>
          <a:bodyPr wrap="square" rtlCol="0">
            <a:spAutoFit/>
          </a:bodyPr>
          <a:lstStyle/>
          <a:p>
            <a:pPr indent="342900"/>
            <a:r>
              <a:rPr lang="en-US" altLang="zh-CN" dirty="0">
                <a:solidFill>
                  <a:srgbClr val="0070C0"/>
                </a:solidFill>
              </a:rPr>
              <a:t>"It may seem that the story is usual. Brave man is trying to save princess caught in the tower. But this is not so usual and normal story. Well, this story is even not from this game. Why? Check this while playing."</a:t>
            </a:r>
            <a:endParaRPr lang="zh-CN" altLang="en-US" dirty="0">
              <a:solidFill>
                <a:srgbClr val="0070C0"/>
              </a:solidFill>
            </a:endParaRPr>
          </a:p>
        </p:txBody>
      </p:sp>
      <p:sp>
        <p:nvSpPr>
          <p:cNvPr id="5" name="文本框 4"/>
          <p:cNvSpPr txBox="1"/>
          <p:nvPr/>
        </p:nvSpPr>
        <p:spPr>
          <a:xfrm>
            <a:off x="457750" y="988368"/>
            <a:ext cx="3919627" cy="3908762"/>
          </a:xfrm>
          <a:prstGeom prst="rect">
            <a:avLst/>
          </a:prstGeom>
          <a:noFill/>
          <a:effectLst/>
        </p:spPr>
        <p:txBody>
          <a:bodyPr wrap="square" rtlCol="0">
            <a:spAutoFit/>
          </a:bodyPr>
          <a:lstStyle/>
          <a:p>
            <a:r>
              <a:rPr lang="en-US" altLang="zh-CN" sz="2000" dirty="0"/>
              <a:t>•</a:t>
            </a:r>
            <a:r>
              <a:rPr lang="en-US" altLang="zh-CN" sz="1600" dirty="0"/>
              <a:t>  Magic Tower is really a non-linear puzzle game disguised as an RPG. </a:t>
            </a:r>
          </a:p>
          <a:p>
            <a:endParaRPr lang="en-US" altLang="zh-CN" sz="1600" dirty="0"/>
          </a:p>
          <a:p>
            <a:r>
              <a:rPr lang="en-US" altLang="zh-CN" sz="2000" dirty="0"/>
              <a:t>• </a:t>
            </a:r>
            <a:r>
              <a:rPr lang="en-US" altLang="zh-CN" sz="1600" dirty="0"/>
              <a:t> Magic Tower appears to be RPG-style; you have attack strength, defense strength, and a health bar, and so do all the monsters. You can increase your health (without limit) by drinking potions, and increase your attack and defense strength by collecting crystals and improved equipment, as well as by donating gold to the altars on various floors. Since the combat is completely deterministic, it is actually a puzzle. </a:t>
            </a:r>
            <a:r>
              <a:rPr lang="en-US" altLang="zh-CN" sz="1600" dirty="0">
                <a:solidFill>
                  <a:srgbClr val="FF0000"/>
                </a:solidFill>
              </a:rPr>
              <a:t>Your exact path is up to you absolutely. </a:t>
            </a:r>
            <a:endParaRPr lang="zh-CN" altLang="en-US" sz="160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
        <p:nvSpPr>
          <p:cNvPr id="3" name="矩形 2"/>
          <p:cNvSpPr/>
          <p:nvPr/>
        </p:nvSpPr>
        <p:spPr>
          <a:xfrm>
            <a:off x="548451" y="337228"/>
            <a:ext cx="1561966" cy="484748"/>
          </a:xfrm>
          <a:prstGeom prst="rect">
            <a:avLst/>
          </a:prstGeom>
          <a:noFill/>
        </p:spPr>
        <p:txBody>
          <a:bodyPr wrap="none" lIns="68580" tIns="34290" rIns="68580" bIns="34290">
            <a:spAutoFit/>
          </a:bodyPr>
          <a:lstStyle/>
          <a:p>
            <a:pPr algn="ctr"/>
            <a:r>
              <a:rPr lang="en-US" altLang="zh-CN" sz="27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Analysis</a:t>
            </a:r>
            <a:endParaRPr lang="zh-CN" altLang="en-US" sz="27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文本框 3"/>
          <p:cNvSpPr txBox="1"/>
          <p:nvPr/>
        </p:nvSpPr>
        <p:spPr>
          <a:xfrm>
            <a:off x="467544" y="916360"/>
            <a:ext cx="8136904" cy="4247317"/>
          </a:xfrm>
          <a:prstGeom prst="rect">
            <a:avLst/>
          </a:prstGeom>
          <a:noFill/>
        </p:spPr>
        <p:txBody>
          <a:bodyPr wrap="square" rtlCol="0">
            <a:spAutoFit/>
          </a:bodyPr>
          <a:lstStyle/>
          <a:p>
            <a:r>
              <a:rPr lang="en-US" altLang="zh-CN" dirty="0"/>
              <a:t>We require: </a:t>
            </a:r>
          </a:p>
          <a:p>
            <a:pPr marL="342900" lvl="0" indent="-342900">
              <a:buFont typeface="+mj-lt"/>
              <a:buAutoNum type="arabicPeriod"/>
            </a:pPr>
            <a:r>
              <a:rPr lang="en-US" altLang="zh-CN" dirty="0"/>
              <a:t>a map designed logically; </a:t>
            </a:r>
            <a:endParaRPr lang="zh-CN" altLang="zh-CN" dirty="0"/>
          </a:p>
          <a:p>
            <a:pPr marL="342900" lvl="0" indent="-342900">
              <a:buFont typeface="+mj-lt"/>
              <a:buAutoNum type="arabicPeriod"/>
            </a:pPr>
            <a:r>
              <a:rPr lang="en-US" altLang="zh-CN" dirty="0"/>
              <a:t>to judge the element the prince meets and according to it do a certain thing. For example, go upstairs when meeting an upstairs ladder; </a:t>
            </a:r>
            <a:endParaRPr lang="zh-CN" altLang="zh-CN" dirty="0"/>
          </a:p>
          <a:p>
            <a:pPr marL="342900" lvl="0" indent="-342900">
              <a:buFont typeface="+mj-lt"/>
              <a:buAutoNum type="arabicPeriod"/>
            </a:pPr>
            <a:r>
              <a:rPr lang="en-US" altLang="zh-CN" dirty="0"/>
              <a:t>to move controlled by the keyboard; </a:t>
            </a:r>
            <a:endParaRPr lang="zh-CN" altLang="zh-CN" dirty="0"/>
          </a:p>
          <a:p>
            <a:pPr marL="342900" lvl="0" indent="-342900">
              <a:buFont typeface="+mj-lt"/>
              <a:buAutoNum type="arabicPeriod"/>
            </a:pPr>
            <a:r>
              <a:rPr lang="en-US" altLang="zh-CN" dirty="0"/>
              <a:t>to save the game so that the player can continue to play the unfinished game; </a:t>
            </a:r>
            <a:endParaRPr lang="zh-CN" altLang="zh-CN" dirty="0"/>
          </a:p>
          <a:p>
            <a:pPr marL="342900" lvl="0" indent="-342900">
              <a:buFont typeface="+mj-lt"/>
              <a:buAutoNum type="arabicPeriod"/>
            </a:pPr>
            <a:r>
              <a:rPr lang="en-US" altLang="zh-CN" dirty="0"/>
              <a:t>to show the dialogue when meeting an NPC; </a:t>
            </a:r>
            <a:endParaRPr lang="zh-CN" altLang="zh-CN" dirty="0"/>
          </a:p>
          <a:p>
            <a:pPr marL="342900" lvl="0" indent="-342900">
              <a:buFont typeface="+mj-lt"/>
              <a:buAutoNum type="arabicPeriod"/>
            </a:pPr>
            <a:r>
              <a:rPr lang="en-US" altLang="zh-CN" dirty="0"/>
              <a:t>proper parameters for playability, such as the attack and defense strength of each monster; </a:t>
            </a:r>
            <a:endParaRPr lang="zh-CN" altLang="zh-CN" dirty="0"/>
          </a:p>
          <a:p>
            <a:pPr marL="342900" lvl="0" indent="-342900">
              <a:buFont typeface="+mj-lt"/>
              <a:buAutoNum type="arabicPeriod"/>
            </a:pPr>
            <a:r>
              <a:rPr lang="en-US" altLang="zh-CN" dirty="0"/>
              <a:t>to calculate the losing HP for each monster (according to the property of the player); </a:t>
            </a:r>
            <a:endParaRPr lang="zh-CN" altLang="zh-CN" dirty="0"/>
          </a:p>
          <a:p>
            <a:pPr marL="342900" lvl="0" indent="-342900">
              <a:buFont typeface="+mj-lt"/>
              <a:buAutoNum type="arabicPeriod"/>
            </a:pPr>
            <a:r>
              <a:rPr lang="en-US" altLang="zh-CN" dirty="0"/>
              <a:t>to give some property, such as a key or attack strength, when the player buys it in a shop; </a:t>
            </a:r>
            <a:endParaRPr lang="zh-CN" altLang="zh-CN" dirty="0"/>
          </a:p>
          <a:p>
            <a:endParaRPr lang="zh-CN" altLang="en-US"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5000" b="-5000"/>
          </a:stretch>
        </a:blipFill>
        <a:effectLst/>
      </p:bgPr>
    </p:bg>
    <p:spTree>
      <p:nvGrpSpPr>
        <p:cNvPr id="1" name=""/>
        <p:cNvGrpSpPr/>
        <p:nvPr/>
      </p:nvGrpSpPr>
      <p:grpSpPr>
        <a:xfrm>
          <a:off x="0" y="0"/>
          <a:ext cx="0" cy="0"/>
          <a:chOff x="0" y="0"/>
          <a:chExt cx="0" cy="0"/>
        </a:xfrm>
      </p:grpSpPr>
      <p:cxnSp>
        <p:nvCxnSpPr>
          <p:cNvPr id="67" name="直接连接符 66"/>
          <p:cNvCxnSpPr/>
          <p:nvPr/>
        </p:nvCxnSpPr>
        <p:spPr>
          <a:xfrm>
            <a:off x="4281341" y="335280"/>
            <a:ext cx="582585" cy="0"/>
          </a:xfrm>
          <a:prstGeom prst="line">
            <a:avLst/>
          </a:prstGeom>
        </p:spPr>
        <p:style>
          <a:lnRef idx="2">
            <a:schemeClr val="dk1"/>
          </a:lnRef>
          <a:fillRef idx="0">
            <a:schemeClr val="dk1"/>
          </a:fillRef>
          <a:effectRef idx="1">
            <a:schemeClr val="dk1"/>
          </a:effectRef>
          <a:fontRef idx="minor">
            <a:schemeClr val="tx1"/>
          </a:fontRef>
        </p:style>
      </p:cxnSp>
      <p:sp>
        <p:nvSpPr>
          <p:cNvPr id="68" name="Title 15"/>
          <p:cNvSpPr txBox="1"/>
          <p:nvPr/>
        </p:nvSpPr>
        <p:spPr>
          <a:xfrm>
            <a:off x="2426028" y="485868"/>
            <a:ext cx="4363952" cy="535531"/>
          </a:xfrm>
          <a:prstGeom prst="rect">
            <a:avLst/>
          </a:prstGeom>
        </p:spPr>
        <p:txBody>
          <a:bodyPr wrap="none">
            <a:spAutoFit/>
          </a:bodyPr>
          <a:lstStyle>
            <a:lvl1pPr algn="ctr"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srgbClr val="44546A"/>
                </a:solidFill>
                <a:effectLst/>
                <a:uLnTx/>
                <a:uFillTx/>
                <a:latin typeface="Calibri" panose="020F0502020204030204"/>
                <a:ea typeface="微软雅黑" panose="020B0503020204020204" pitchFamily="34" charset="-122"/>
                <a:cs typeface="+mn-ea"/>
                <a:sym typeface="+mn-lt"/>
              </a:rPr>
              <a:t>Design &amp;Implementation</a:t>
            </a:r>
          </a:p>
        </p:txBody>
      </p:sp>
      <p:sp>
        <p:nvSpPr>
          <p:cNvPr id="3" name="文本框 2"/>
          <p:cNvSpPr txBox="1"/>
          <p:nvPr/>
        </p:nvSpPr>
        <p:spPr>
          <a:xfrm>
            <a:off x="6012160" y="3354347"/>
            <a:ext cx="2880320" cy="521970"/>
          </a:xfrm>
          <a:prstGeom prst="rect">
            <a:avLst/>
          </a:prstGeom>
          <a:noFill/>
        </p:spPr>
        <p:txBody>
          <a:bodyPr wrap="square" rtlCol="0">
            <a:spAutoFit/>
          </a:bodyPr>
          <a:lstStyle/>
          <a:p>
            <a:r>
              <a:rPr lang="en-US" altLang="zh-CN" sz="2800" dirty="0"/>
              <a:t>for presentation</a:t>
            </a:r>
          </a:p>
        </p:txBody>
      </p:sp>
      <p:sp>
        <p:nvSpPr>
          <p:cNvPr id="4" name="文本框 3"/>
          <p:cNvSpPr txBox="1"/>
          <p:nvPr/>
        </p:nvSpPr>
        <p:spPr>
          <a:xfrm>
            <a:off x="1115616" y="1312969"/>
            <a:ext cx="6984776" cy="1754326"/>
          </a:xfrm>
          <a:prstGeom prst="rect">
            <a:avLst/>
          </a:prstGeom>
          <a:noFill/>
        </p:spPr>
        <p:txBody>
          <a:bodyPr wrap="square" rtlCol="0">
            <a:spAutoFit/>
          </a:bodyPr>
          <a:lstStyle/>
          <a:p>
            <a:pPr algn="ctr"/>
            <a:r>
              <a:rPr lang="en-US" altLang="zh-CN" sz="3600" dirty="0"/>
              <a:t>Control</a:t>
            </a:r>
          </a:p>
          <a:p>
            <a:pPr algn="ctr"/>
            <a:r>
              <a:rPr lang="en-US" altLang="zh-CN" sz="3600" dirty="0"/>
              <a:t> &amp; </a:t>
            </a:r>
          </a:p>
          <a:p>
            <a:pPr algn="ctr"/>
            <a:r>
              <a:rPr lang="en-US" altLang="zh-CN" sz="3600" dirty="0"/>
              <a:t>Graphical Interfaces</a:t>
            </a:r>
            <a:endParaRPr lang="zh-CN" altLang="en-US" sz="3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6000" b="-26000"/>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7B4147BB-8AED-41EE-847A-3A2C47B463AD}"/>
              </a:ext>
            </a:extLst>
          </p:cNvPr>
          <p:cNvGrpSpPr/>
          <p:nvPr/>
        </p:nvGrpSpPr>
        <p:grpSpPr>
          <a:xfrm>
            <a:off x="395536" y="268288"/>
            <a:ext cx="8519661" cy="4824535"/>
            <a:chOff x="395536" y="268288"/>
            <a:chExt cx="8519661" cy="4824535"/>
          </a:xfrm>
        </p:grpSpPr>
        <p:sp>
          <p:nvSpPr>
            <p:cNvPr id="2" name="流程图: 可选过程 1"/>
            <p:cNvSpPr/>
            <p:nvPr/>
          </p:nvSpPr>
          <p:spPr>
            <a:xfrm>
              <a:off x="395536" y="268288"/>
              <a:ext cx="1080120" cy="288032"/>
            </a:xfrm>
            <a:prstGeom prst="flowChartAlternateProcess">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START</a:t>
              </a:r>
              <a:endParaRPr lang="zh-CN" altLang="en-US" dirty="0"/>
            </a:p>
          </p:txBody>
        </p:sp>
        <p:sp>
          <p:nvSpPr>
            <p:cNvPr id="3" name="流程图: 可选过程 2"/>
            <p:cNvSpPr/>
            <p:nvPr/>
          </p:nvSpPr>
          <p:spPr>
            <a:xfrm>
              <a:off x="7668344" y="4461783"/>
              <a:ext cx="1080120" cy="288032"/>
            </a:xfrm>
            <a:prstGeom prst="flowChartAlternateProcess">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END</a:t>
              </a:r>
            </a:p>
          </p:txBody>
        </p:sp>
        <p:sp>
          <p:nvSpPr>
            <p:cNvPr id="4" name="流程图: 决策 3"/>
            <p:cNvSpPr/>
            <p:nvPr/>
          </p:nvSpPr>
          <p:spPr>
            <a:xfrm>
              <a:off x="2031592" y="4118774"/>
              <a:ext cx="1365815" cy="974049"/>
            </a:xfrm>
            <a:prstGeom prst="flowChartDecision">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i="1" dirty="0">
                  <a:solidFill>
                    <a:schemeClr val="tx1"/>
                  </a:solidFill>
                </a:rPr>
                <a:t>The hp of the player </a:t>
              </a:r>
              <a:r>
                <a:rPr lang="zh-CN" altLang="en-US" sz="1200" i="1" dirty="0">
                  <a:solidFill>
                    <a:schemeClr val="tx1"/>
                  </a:solidFill>
                </a:rPr>
                <a:t>≤</a:t>
              </a:r>
              <a:r>
                <a:rPr lang="en-US" altLang="zh-CN" sz="1200" i="1" dirty="0">
                  <a:solidFill>
                    <a:schemeClr val="tx1"/>
                  </a:solidFill>
                </a:rPr>
                <a:t>0</a:t>
              </a:r>
              <a:endParaRPr lang="zh-CN" altLang="en-US" sz="1200" i="1" dirty="0">
                <a:solidFill>
                  <a:schemeClr val="tx1"/>
                </a:solidFill>
              </a:endParaRPr>
            </a:p>
          </p:txBody>
        </p:sp>
        <p:cxnSp>
          <p:nvCxnSpPr>
            <p:cNvPr id="5" name="直接箭头连接符 4"/>
            <p:cNvCxnSpPr>
              <a:stCxn id="4" idx="3"/>
              <a:endCxn id="3" idx="1"/>
            </p:cNvCxnSpPr>
            <p:nvPr/>
          </p:nvCxnSpPr>
          <p:spPr>
            <a:xfrm>
              <a:off x="3397407" y="4605799"/>
              <a:ext cx="42709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334685" y="4628035"/>
              <a:ext cx="489299" cy="307777"/>
            </a:xfrm>
            <a:prstGeom prst="rect">
              <a:avLst/>
            </a:prstGeom>
            <a:noFill/>
          </p:spPr>
          <p:txBody>
            <a:bodyPr wrap="square" rtlCol="0">
              <a:spAutoFit/>
            </a:bodyPr>
            <a:lstStyle/>
            <a:p>
              <a:r>
                <a:rPr lang="en-US" altLang="zh-CN" sz="1400" i="1" dirty="0"/>
                <a:t>Yes</a:t>
              </a:r>
              <a:endParaRPr lang="zh-CN" altLang="en-US" sz="1400" i="1" dirty="0"/>
            </a:p>
          </p:txBody>
        </p:sp>
        <p:cxnSp>
          <p:nvCxnSpPr>
            <p:cNvPr id="17" name="直接连接符 16"/>
            <p:cNvCxnSpPr>
              <a:stCxn id="2" idx="2"/>
            </p:cNvCxnSpPr>
            <p:nvPr/>
          </p:nvCxnSpPr>
          <p:spPr>
            <a:xfrm>
              <a:off x="935596" y="556320"/>
              <a:ext cx="15876" cy="4049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35596" y="844352"/>
              <a:ext cx="7039365" cy="93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2714500" y="842267"/>
              <a:ext cx="0" cy="697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图: 决策 32"/>
            <p:cNvSpPr/>
            <p:nvPr/>
          </p:nvSpPr>
          <p:spPr>
            <a:xfrm>
              <a:off x="1670391" y="1539280"/>
              <a:ext cx="2088218" cy="886897"/>
            </a:xfrm>
            <a:prstGeom prst="flowChartDecision">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i="1" dirty="0">
                <a:solidFill>
                  <a:schemeClr val="tx1"/>
                </a:solidFill>
              </a:endParaRPr>
            </a:p>
            <a:p>
              <a:pPr algn="ctr"/>
              <a:r>
                <a:rPr lang="en-US" altLang="zh-CN" sz="1400" i="1" dirty="0">
                  <a:solidFill>
                    <a:schemeClr val="tx1"/>
                  </a:solidFill>
                </a:rPr>
                <a:t>‘w’ ‘a’ ‘s’ ‘d’</a:t>
              </a:r>
              <a:endParaRPr lang="zh-CN" altLang="en-US" sz="1400" i="1" dirty="0">
                <a:solidFill>
                  <a:schemeClr val="tx1"/>
                </a:solidFill>
              </a:endParaRPr>
            </a:p>
            <a:p>
              <a:pPr algn="ctr"/>
              <a:endParaRPr lang="zh-CN" altLang="en-US" sz="1400" i="1" dirty="0">
                <a:solidFill>
                  <a:schemeClr val="tx1"/>
                </a:solidFill>
              </a:endParaRPr>
            </a:p>
          </p:txBody>
        </p:sp>
        <p:sp>
          <p:nvSpPr>
            <p:cNvPr id="35" name="流程图: 决策 34"/>
            <p:cNvSpPr/>
            <p:nvPr/>
          </p:nvSpPr>
          <p:spPr>
            <a:xfrm>
              <a:off x="7308304" y="1565428"/>
              <a:ext cx="1333315" cy="504056"/>
            </a:xfrm>
            <a:prstGeom prst="flowChartDecision">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tx1"/>
                  </a:solidFill>
                </a:rPr>
                <a:t>‘o’</a:t>
              </a:r>
              <a:endParaRPr lang="zh-CN" altLang="en-US" sz="1400" i="1" dirty="0">
                <a:solidFill>
                  <a:schemeClr val="tx1"/>
                </a:solidFill>
              </a:endParaRPr>
            </a:p>
          </p:txBody>
        </p:sp>
        <p:sp>
          <p:nvSpPr>
            <p:cNvPr id="37" name="流程图: 决策 36"/>
            <p:cNvSpPr/>
            <p:nvPr/>
          </p:nvSpPr>
          <p:spPr>
            <a:xfrm>
              <a:off x="4156201" y="1572653"/>
              <a:ext cx="1333315" cy="504056"/>
            </a:xfrm>
            <a:prstGeom prst="flowChartDecision">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tx1"/>
                  </a:solidFill>
                </a:rPr>
                <a:t>‘</a:t>
              </a:r>
              <a:r>
                <a:rPr lang="en-US" altLang="zh-CN" sz="1400" i="1" dirty="0" err="1">
                  <a:solidFill>
                    <a:schemeClr val="tx1"/>
                  </a:solidFill>
                </a:rPr>
                <a:t>i</a:t>
              </a:r>
              <a:r>
                <a:rPr lang="en-US" altLang="zh-CN" sz="1400" i="1" dirty="0">
                  <a:solidFill>
                    <a:schemeClr val="tx1"/>
                  </a:solidFill>
                </a:rPr>
                <a:t>’</a:t>
              </a:r>
              <a:endParaRPr lang="zh-CN" altLang="en-US" sz="1400" i="1" dirty="0">
                <a:solidFill>
                  <a:schemeClr val="tx1"/>
                </a:solidFill>
              </a:endParaRPr>
            </a:p>
          </p:txBody>
        </p:sp>
        <p:sp>
          <p:nvSpPr>
            <p:cNvPr id="40" name="流程图: 决策 39"/>
            <p:cNvSpPr/>
            <p:nvPr/>
          </p:nvSpPr>
          <p:spPr>
            <a:xfrm>
              <a:off x="5732747" y="1563471"/>
              <a:ext cx="1333315" cy="504056"/>
            </a:xfrm>
            <a:prstGeom prst="flowChartDecision">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chemeClr val="tx1"/>
                  </a:solidFill>
                </a:rPr>
                <a:t>‘p’</a:t>
              </a:r>
              <a:endParaRPr lang="zh-CN" altLang="en-US" sz="1400" i="1" dirty="0">
                <a:solidFill>
                  <a:schemeClr val="tx1"/>
                </a:solidFill>
              </a:endParaRPr>
            </a:p>
          </p:txBody>
        </p:sp>
        <p:sp>
          <p:nvSpPr>
            <p:cNvPr id="41" name="流程图: 过程 40"/>
            <p:cNvSpPr/>
            <p:nvPr/>
          </p:nvSpPr>
          <p:spPr>
            <a:xfrm>
              <a:off x="2127610" y="2711444"/>
              <a:ext cx="1173780" cy="354104"/>
            </a:xfrm>
            <a:prstGeom prst="flowChartProcess">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Keep moving </a:t>
              </a:r>
              <a:endParaRPr lang="zh-CN" altLang="en-US" sz="1400" dirty="0">
                <a:solidFill>
                  <a:schemeClr val="tx1"/>
                </a:solidFill>
              </a:endParaRPr>
            </a:p>
          </p:txBody>
        </p:sp>
        <p:sp>
          <p:nvSpPr>
            <p:cNvPr id="42" name="流程图: 过程 41"/>
            <p:cNvSpPr/>
            <p:nvPr/>
          </p:nvSpPr>
          <p:spPr>
            <a:xfrm>
              <a:off x="5098226" y="2530508"/>
              <a:ext cx="1173770" cy="454447"/>
            </a:xfrm>
            <a:prstGeom prst="flowChartProcess">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Pause the system</a:t>
              </a:r>
              <a:endParaRPr lang="zh-CN" altLang="en-US" sz="1400" dirty="0">
                <a:solidFill>
                  <a:schemeClr val="tx1"/>
                </a:solidFill>
              </a:endParaRPr>
            </a:p>
          </p:txBody>
        </p:sp>
        <p:sp>
          <p:nvSpPr>
            <p:cNvPr id="43" name="流程图: 过程 42"/>
            <p:cNvSpPr/>
            <p:nvPr/>
          </p:nvSpPr>
          <p:spPr>
            <a:xfrm>
              <a:off x="3481059" y="2524143"/>
              <a:ext cx="1173770" cy="454447"/>
            </a:xfrm>
            <a:prstGeom prst="flowChartProcess">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Save the data of this play</a:t>
              </a:r>
              <a:endParaRPr lang="zh-CN" altLang="en-US" sz="1400" dirty="0">
                <a:solidFill>
                  <a:schemeClr val="tx1"/>
                </a:solidFill>
              </a:endParaRPr>
            </a:p>
          </p:txBody>
        </p:sp>
        <p:sp>
          <p:nvSpPr>
            <p:cNvPr id="44" name="流程图: 过程 43"/>
            <p:cNvSpPr/>
            <p:nvPr/>
          </p:nvSpPr>
          <p:spPr>
            <a:xfrm>
              <a:off x="6633162" y="2526683"/>
              <a:ext cx="1173770" cy="454447"/>
            </a:xfrm>
            <a:prstGeom prst="flowChartProcess">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End this game</a:t>
              </a:r>
              <a:endParaRPr lang="zh-CN" altLang="en-US" sz="1400" dirty="0">
                <a:solidFill>
                  <a:schemeClr val="tx1"/>
                </a:solidFill>
              </a:endParaRPr>
            </a:p>
          </p:txBody>
        </p:sp>
        <p:cxnSp>
          <p:nvCxnSpPr>
            <p:cNvPr id="46" name="直接箭头连接符 45"/>
            <p:cNvCxnSpPr>
              <a:endCxn id="37" idx="0"/>
            </p:cNvCxnSpPr>
            <p:nvPr/>
          </p:nvCxnSpPr>
          <p:spPr>
            <a:xfrm>
              <a:off x="4822859" y="842267"/>
              <a:ext cx="0" cy="730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974961" y="844352"/>
              <a:ext cx="7635" cy="752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398911" y="858127"/>
              <a:ext cx="0" cy="7231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33" idx="2"/>
              <a:endCxn id="41" idx="0"/>
            </p:cNvCxnSpPr>
            <p:nvPr/>
          </p:nvCxnSpPr>
          <p:spPr>
            <a:xfrm>
              <a:off x="2714500" y="2426177"/>
              <a:ext cx="0" cy="285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41" idx="2"/>
              <a:endCxn id="85" idx="0"/>
            </p:cNvCxnSpPr>
            <p:nvPr/>
          </p:nvCxnSpPr>
          <p:spPr>
            <a:xfrm>
              <a:off x="2714500" y="3065548"/>
              <a:ext cx="0" cy="285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流程图: 过程 84"/>
            <p:cNvSpPr/>
            <p:nvPr/>
          </p:nvSpPr>
          <p:spPr>
            <a:xfrm>
              <a:off x="2127610" y="3350815"/>
              <a:ext cx="1173780" cy="577314"/>
            </a:xfrm>
            <a:prstGeom prst="flowChartProcess">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Fighting with the monsters</a:t>
              </a:r>
              <a:endParaRPr lang="zh-CN" altLang="en-US" sz="1400" dirty="0">
                <a:solidFill>
                  <a:schemeClr val="tx1"/>
                </a:solidFill>
              </a:endParaRPr>
            </a:p>
          </p:txBody>
        </p:sp>
        <p:cxnSp>
          <p:nvCxnSpPr>
            <p:cNvPr id="71" name="直接箭头连接符 70"/>
            <p:cNvCxnSpPr/>
            <p:nvPr/>
          </p:nvCxnSpPr>
          <p:spPr>
            <a:xfrm>
              <a:off x="4067944" y="1824681"/>
              <a:ext cx="0" cy="69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endCxn id="37" idx="1"/>
            </p:cNvCxnSpPr>
            <p:nvPr/>
          </p:nvCxnSpPr>
          <p:spPr>
            <a:xfrm>
              <a:off x="4067944" y="1824681"/>
              <a:ext cx="882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a:off x="7220047" y="1815499"/>
              <a:ext cx="0" cy="69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220047" y="1815499"/>
              <a:ext cx="882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5640983" y="1816256"/>
              <a:ext cx="0" cy="6994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5640983" y="1816256"/>
              <a:ext cx="882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37" idx="2"/>
            </p:cNvCxnSpPr>
            <p:nvPr/>
          </p:nvCxnSpPr>
          <p:spPr>
            <a:xfrm>
              <a:off x="4822859" y="2076709"/>
              <a:ext cx="11639" cy="1495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4772354" y="2272288"/>
              <a:ext cx="339698" cy="307777"/>
            </a:xfrm>
            <a:prstGeom prst="rect">
              <a:avLst/>
            </a:prstGeom>
            <a:noFill/>
            <a:ln>
              <a:noFill/>
            </a:ln>
          </p:spPr>
          <p:txBody>
            <a:bodyPr wrap="square" rtlCol="0">
              <a:spAutoFit/>
            </a:bodyPr>
            <a:lstStyle/>
            <a:p>
              <a:pPr algn="ctr"/>
              <a:r>
                <a:rPr lang="en-US" altLang="zh-CN" sz="1400" dirty="0">
                  <a:latin typeface="+mn-lt"/>
                  <a:ea typeface="+mn-ea"/>
                </a:rPr>
                <a:t>or</a:t>
              </a:r>
              <a:endParaRPr lang="zh-CN" altLang="en-US" sz="1400" dirty="0">
                <a:latin typeface="+mn-lt"/>
                <a:ea typeface="+mn-ea"/>
              </a:endParaRPr>
            </a:p>
          </p:txBody>
        </p:sp>
        <p:cxnSp>
          <p:nvCxnSpPr>
            <p:cNvPr id="137" name="直接连接符 136"/>
            <p:cNvCxnSpPr/>
            <p:nvPr/>
          </p:nvCxnSpPr>
          <p:spPr>
            <a:xfrm>
              <a:off x="7973665" y="2081351"/>
              <a:ext cx="11639" cy="1495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7923160" y="2276930"/>
              <a:ext cx="339698" cy="307777"/>
            </a:xfrm>
            <a:prstGeom prst="rect">
              <a:avLst/>
            </a:prstGeom>
            <a:noFill/>
            <a:ln>
              <a:noFill/>
            </a:ln>
          </p:spPr>
          <p:txBody>
            <a:bodyPr wrap="square" rtlCol="0">
              <a:spAutoFit/>
            </a:bodyPr>
            <a:lstStyle/>
            <a:p>
              <a:pPr algn="ctr"/>
              <a:r>
                <a:rPr lang="en-US" altLang="zh-CN" sz="1400" dirty="0">
                  <a:latin typeface="+mn-lt"/>
                  <a:ea typeface="+mn-ea"/>
                </a:rPr>
                <a:t>or</a:t>
              </a:r>
              <a:endParaRPr lang="zh-CN" altLang="en-US" sz="1400" dirty="0">
                <a:latin typeface="+mn-lt"/>
                <a:ea typeface="+mn-ea"/>
              </a:endParaRPr>
            </a:p>
          </p:txBody>
        </p:sp>
        <p:cxnSp>
          <p:nvCxnSpPr>
            <p:cNvPr id="140" name="直接连接符 139"/>
            <p:cNvCxnSpPr/>
            <p:nvPr/>
          </p:nvCxnSpPr>
          <p:spPr>
            <a:xfrm>
              <a:off x="6401922" y="2076708"/>
              <a:ext cx="11639" cy="1495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文本框 140"/>
            <p:cNvSpPr txBox="1"/>
            <p:nvPr/>
          </p:nvSpPr>
          <p:spPr>
            <a:xfrm>
              <a:off x="6351417" y="2272287"/>
              <a:ext cx="339698" cy="307777"/>
            </a:xfrm>
            <a:prstGeom prst="rect">
              <a:avLst/>
            </a:prstGeom>
            <a:noFill/>
            <a:ln>
              <a:noFill/>
            </a:ln>
          </p:spPr>
          <p:txBody>
            <a:bodyPr wrap="square" rtlCol="0">
              <a:spAutoFit/>
            </a:bodyPr>
            <a:lstStyle/>
            <a:p>
              <a:pPr algn="ctr"/>
              <a:r>
                <a:rPr lang="en-US" altLang="zh-CN" sz="1400" dirty="0">
                  <a:latin typeface="+mn-lt"/>
                  <a:ea typeface="+mn-ea"/>
                </a:rPr>
                <a:t>or</a:t>
              </a:r>
              <a:endParaRPr lang="zh-CN" altLang="en-US" sz="1400" dirty="0">
                <a:latin typeface="+mn-lt"/>
                <a:ea typeface="+mn-ea"/>
              </a:endParaRPr>
            </a:p>
          </p:txBody>
        </p:sp>
        <p:cxnSp>
          <p:nvCxnSpPr>
            <p:cNvPr id="143" name="直接连接符 142"/>
            <p:cNvCxnSpPr/>
            <p:nvPr/>
          </p:nvCxnSpPr>
          <p:spPr>
            <a:xfrm flipV="1">
              <a:off x="4834498" y="3572435"/>
              <a:ext cx="4080699" cy="82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8915197" y="628328"/>
              <a:ext cx="0" cy="2952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944697" y="628328"/>
              <a:ext cx="7970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85" idx="2"/>
              <a:endCxn id="4" idx="0"/>
            </p:cNvCxnSpPr>
            <p:nvPr/>
          </p:nvCxnSpPr>
          <p:spPr>
            <a:xfrm>
              <a:off x="2714500" y="3928129"/>
              <a:ext cx="0" cy="190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endCxn id="4" idx="1"/>
            </p:cNvCxnSpPr>
            <p:nvPr/>
          </p:nvCxnSpPr>
          <p:spPr>
            <a:xfrm>
              <a:off x="951472" y="4602387"/>
              <a:ext cx="1080120" cy="3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1308397" y="4573159"/>
              <a:ext cx="489299" cy="307777"/>
            </a:xfrm>
            <a:prstGeom prst="rect">
              <a:avLst/>
            </a:prstGeom>
            <a:noFill/>
          </p:spPr>
          <p:txBody>
            <a:bodyPr wrap="square" rtlCol="0">
              <a:spAutoFit/>
            </a:bodyPr>
            <a:lstStyle/>
            <a:p>
              <a:r>
                <a:rPr lang="en-US" altLang="zh-CN" sz="1400" i="1" dirty="0"/>
                <a:t>No</a:t>
              </a:r>
              <a:endParaRPr lang="zh-CN" altLang="en-US" sz="1400" i="1" dirty="0"/>
            </a:p>
          </p:txBody>
        </p:sp>
        <p:cxnSp>
          <p:nvCxnSpPr>
            <p:cNvPr id="168" name="直接箭头连接符 167"/>
            <p:cNvCxnSpPr/>
            <p:nvPr/>
          </p:nvCxnSpPr>
          <p:spPr>
            <a:xfrm flipV="1">
              <a:off x="1403648" y="842267"/>
              <a:ext cx="0" cy="11354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33" idx="1"/>
            </p:cNvCxnSpPr>
            <p:nvPr/>
          </p:nvCxnSpPr>
          <p:spPr>
            <a:xfrm flipH="1">
              <a:off x="1403648" y="1982729"/>
              <a:ext cx="266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a:stCxn id="43" idx="2"/>
            </p:cNvCxnSpPr>
            <p:nvPr/>
          </p:nvCxnSpPr>
          <p:spPr>
            <a:xfrm>
              <a:off x="4067944" y="2978590"/>
              <a:ext cx="0" cy="3564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流程图: 过程 177"/>
            <p:cNvSpPr/>
            <p:nvPr/>
          </p:nvSpPr>
          <p:spPr>
            <a:xfrm>
              <a:off x="3479452" y="3330282"/>
              <a:ext cx="1173770" cy="454447"/>
            </a:xfrm>
            <a:prstGeom prst="flowChartProcess">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load the data of this play</a:t>
              </a:r>
              <a:endParaRPr lang="zh-CN" altLang="en-US" sz="1400" dirty="0">
                <a:solidFill>
                  <a:schemeClr val="tx1"/>
                </a:solidFill>
              </a:endParaRPr>
            </a:p>
          </p:txBody>
        </p:sp>
      </p:grpSp>
      <p:sp>
        <p:nvSpPr>
          <p:cNvPr id="182" name="文本框 181"/>
          <p:cNvSpPr txBox="1"/>
          <p:nvPr/>
        </p:nvSpPr>
        <p:spPr>
          <a:xfrm>
            <a:off x="3581411" y="90421"/>
            <a:ext cx="2381885" cy="460375"/>
          </a:xfrm>
          <a:prstGeom prst="rect">
            <a:avLst/>
          </a:prstGeom>
          <a:noFill/>
        </p:spPr>
        <p:txBody>
          <a:bodyPr wrap="square" rtlCol="0">
            <a:spAutoFit/>
          </a:bodyPr>
          <a:lstStyle/>
          <a:p>
            <a:r>
              <a:rPr lang="en-US" altLang="zh-CN" sz="2400" dirty="0"/>
              <a:t>For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450230" y="80847"/>
            <a:ext cx="2381885" cy="460375"/>
          </a:xfrm>
          <a:prstGeom prst="rect">
            <a:avLst/>
          </a:prstGeom>
          <a:noFill/>
        </p:spPr>
        <p:txBody>
          <a:bodyPr wrap="square" rtlCol="0">
            <a:spAutoFit/>
          </a:bodyPr>
          <a:lstStyle/>
          <a:p>
            <a:r>
              <a:rPr lang="en-US" altLang="zh-CN" sz="2400" dirty="0"/>
              <a:t>For Control</a:t>
            </a:r>
          </a:p>
        </p:txBody>
      </p:sp>
      <p:pic>
        <p:nvPicPr>
          <p:cNvPr id="3" name="图片 2" descr="9Z@0FV5)P]S2SJQGGTSG5OJ"/>
          <p:cNvPicPr>
            <a:picLocks noChangeAspect="1"/>
          </p:cNvPicPr>
          <p:nvPr/>
        </p:nvPicPr>
        <p:blipFill>
          <a:blip r:embed="rId3"/>
          <a:stretch>
            <a:fillRect/>
          </a:stretch>
        </p:blipFill>
        <p:spPr>
          <a:xfrm>
            <a:off x="1284605" y="818515"/>
            <a:ext cx="2157610" cy="959320"/>
          </a:xfrm>
          <a:prstGeom prst="rect">
            <a:avLst/>
          </a:prstGeom>
        </p:spPr>
      </p:pic>
      <p:pic>
        <p:nvPicPr>
          <p:cNvPr id="4" name="图片 3" descr="Q`8XQ[BLUJ$Z31FP9}Y~5]G"/>
          <p:cNvPicPr>
            <a:picLocks noChangeAspect="1"/>
          </p:cNvPicPr>
          <p:nvPr/>
        </p:nvPicPr>
        <p:blipFill>
          <a:blip r:embed="rId4"/>
          <a:stretch>
            <a:fillRect/>
          </a:stretch>
        </p:blipFill>
        <p:spPr>
          <a:xfrm>
            <a:off x="1284605" y="2579836"/>
            <a:ext cx="2165345" cy="2240281"/>
          </a:xfrm>
          <a:prstGeom prst="rect">
            <a:avLst/>
          </a:prstGeom>
        </p:spPr>
      </p:pic>
      <p:pic>
        <p:nvPicPr>
          <p:cNvPr id="5" name="图片 4" descr="DIMT(CHUBX~A(D9GWXAIMQD"/>
          <p:cNvPicPr>
            <a:picLocks noChangeAspect="1"/>
          </p:cNvPicPr>
          <p:nvPr/>
        </p:nvPicPr>
        <p:blipFill>
          <a:blip r:embed="rId5"/>
          <a:stretch>
            <a:fillRect/>
          </a:stretch>
        </p:blipFill>
        <p:spPr>
          <a:xfrm>
            <a:off x="4792268" y="942223"/>
            <a:ext cx="2926490" cy="3877894"/>
          </a:xfrm>
          <a:prstGeom prst="rect">
            <a:avLst/>
          </a:prstGeom>
        </p:spPr>
      </p:pic>
      <p:sp>
        <p:nvSpPr>
          <p:cNvPr id="6" name="下箭头 5"/>
          <p:cNvSpPr/>
          <p:nvPr/>
        </p:nvSpPr>
        <p:spPr>
          <a:xfrm>
            <a:off x="2009653" y="1843657"/>
            <a:ext cx="584782" cy="68809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右箭头 6"/>
          <p:cNvSpPr/>
          <p:nvPr/>
        </p:nvSpPr>
        <p:spPr>
          <a:xfrm>
            <a:off x="3707904" y="2955161"/>
            <a:ext cx="933269" cy="58259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grpSp>
        <p:nvGrpSpPr>
          <p:cNvPr id="56" name="组合 55"/>
          <p:cNvGrpSpPr/>
          <p:nvPr/>
        </p:nvGrpSpPr>
        <p:grpSpPr>
          <a:xfrm>
            <a:off x="1619672" y="613518"/>
            <a:ext cx="6067726" cy="4148883"/>
            <a:chOff x="1619672" y="613518"/>
            <a:chExt cx="6067726" cy="4148883"/>
          </a:xfrm>
        </p:grpSpPr>
        <p:sp>
          <p:nvSpPr>
            <p:cNvPr id="3" name="流程图: 可选过程 2"/>
            <p:cNvSpPr/>
            <p:nvPr/>
          </p:nvSpPr>
          <p:spPr>
            <a:xfrm>
              <a:off x="3995936" y="613518"/>
              <a:ext cx="1152128" cy="461665"/>
            </a:xfrm>
            <a:prstGeom prst="flowChartAlternateProcess">
              <a:avLst/>
            </a:prstGeom>
            <a:solidFill>
              <a:schemeClr val="accent2"/>
            </a:solidFill>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Start</a:t>
              </a:r>
              <a:endParaRPr lang="zh-CN" altLang="en-US" dirty="0">
                <a:solidFill>
                  <a:schemeClr val="tx1"/>
                </a:solidFill>
              </a:endParaRPr>
            </a:p>
          </p:txBody>
        </p:sp>
        <p:sp>
          <p:nvSpPr>
            <p:cNvPr id="4" name="流程图: 过程 3"/>
            <p:cNvSpPr/>
            <p:nvPr/>
          </p:nvSpPr>
          <p:spPr>
            <a:xfrm>
              <a:off x="2123728" y="2081644"/>
              <a:ext cx="1478987" cy="720080"/>
            </a:xfrm>
            <a:prstGeom prst="flowChartProcess">
              <a:avLst/>
            </a:prstGeom>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Load in maps and materials</a:t>
              </a:r>
              <a:endParaRPr lang="zh-CN" altLang="en-US" dirty="0">
                <a:solidFill>
                  <a:schemeClr val="tx1"/>
                </a:solidFill>
              </a:endParaRPr>
            </a:p>
          </p:txBody>
        </p:sp>
        <p:sp>
          <p:nvSpPr>
            <p:cNvPr id="5" name="流程图: 决策 4"/>
            <p:cNvSpPr/>
            <p:nvPr/>
          </p:nvSpPr>
          <p:spPr>
            <a:xfrm>
              <a:off x="1783100" y="3161051"/>
              <a:ext cx="2160240" cy="1152128"/>
            </a:xfrm>
            <a:prstGeom prst="flowChartDecision">
              <a:avLst/>
            </a:prstGeom>
            <a:solidFill>
              <a:schemeClr val="accent6"/>
            </a:solidFill>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400" i="1" dirty="0">
                  <a:solidFill>
                    <a:schemeClr val="tx1"/>
                  </a:solidFill>
                </a:rPr>
                <a:t>Types of the maps binary array</a:t>
              </a:r>
              <a:endParaRPr lang="zh-CN" altLang="en-US" sz="1400" i="1" dirty="0">
                <a:solidFill>
                  <a:schemeClr val="tx1"/>
                </a:solidFill>
              </a:endParaRPr>
            </a:p>
          </p:txBody>
        </p:sp>
        <p:sp>
          <p:nvSpPr>
            <p:cNvPr id="8" name="流程图: 可选过程 7"/>
            <p:cNvSpPr/>
            <p:nvPr/>
          </p:nvSpPr>
          <p:spPr>
            <a:xfrm>
              <a:off x="3995936" y="4300736"/>
              <a:ext cx="1152128" cy="461665"/>
            </a:xfrm>
            <a:prstGeom prst="flowChartAlternateProcess">
              <a:avLst/>
            </a:prstGeom>
            <a:solidFill>
              <a:schemeClr val="accent2"/>
            </a:solidFill>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End</a:t>
              </a:r>
              <a:endParaRPr lang="zh-CN" altLang="en-US" dirty="0">
                <a:solidFill>
                  <a:schemeClr val="tx1"/>
                </a:solidFill>
              </a:endParaRPr>
            </a:p>
          </p:txBody>
        </p:sp>
        <p:sp>
          <p:nvSpPr>
            <p:cNvPr id="10" name="流程图: 过程 9"/>
            <p:cNvSpPr/>
            <p:nvPr/>
          </p:nvSpPr>
          <p:spPr>
            <a:xfrm>
              <a:off x="2307939" y="1352698"/>
              <a:ext cx="1110563" cy="382062"/>
            </a:xfrm>
            <a:prstGeom prst="flowChartProcess">
              <a:avLst/>
            </a:prstGeom>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tx1"/>
                  </a:solidFill>
                </a:rPr>
                <a:t>Definition</a:t>
              </a:r>
              <a:endParaRPr lang="zh-CN" altLang="en-US" dirty="0">
                <a:solidFill>
                  <a:schemeClr val="tx1"/>
                </a:solidFill>
              </a:endParaRPr>
            </a:p>
          </p:txBody>
        </p:sp>
        <p:sp>
          <p:nvSpPr>
            <p:cNvPr id="11" name="流程图: 过程 10"/>
            <p:cNvSpPr/>
            <p:nvPr/>
          </p:nvSpPr>
          <p:spPr>
            <a:xfrm>
              <a:off x="5148063" y="1960476"/>
              <a:ext cx="2539335" cy="346878"/>
            </a:xfrm>
            <a:prstGeom prst="flowChartProcess">
              <a:avLst/>
            </a:prstGeom>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rPr>
                <a:t>Locating the specified place</a:t>
              </a:r>
              <a:endParaRPr lang="zh-CN" altLang="en-US" sz="1600" dirty="0">
                <a:solidFill>
                  <a:schemeClr val="tx1"/>
                </a:solidFill>
              </a:endParaRPr>
            </a:p>
          </p:txBody>
        </p:sp>
        <p:cxnSp>
          <p:nvCxnSpPr>
            <p:cNvPr id="13" name="连接符: 肘形 12"/>
            <p:cNvCxnSpPr>
              <a:stCxn id="3" idx="2"/>
              <a:endCxn id="10" idx="0"/>
            </p:cNvCxnSpPr>
            <p:nvPr/>
          </p:nvCxnSpPr>
          <p:spPr>
            <a:xfrm rot="5400000">
              <a:off x="3578854" y="359551"/>
              <a:ext cx="277515" cy="170877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10" idx="2"/>
              <a:endCxn id="4" idx="0"/>
            </p:cNvCxnSpPr>
            <p:nvPr/>
          </p:nvCxnSpPr>
          <p:spPr>
            <a:xfrm>
              <a:off x="2863221" y="1734760"/>
              <a:ext cx="1" cy="34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4" idx="2"/>
              <a:endCxn id="5" idx="0"/>
            </p:cNvCxnSpPr>
            <p:nvPr/>
          </p:nvCxnSpPr>
          <p:spPr>
            <a:xfrm flipH="1">
              <a:off x="2863220" y="2801724"/>
              <a:ext cx="2" cy="359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5" name="组合 44"/>
            <p:cNvGrpSpPr/>
            <p:nvPr/>
          </p:nvGrpSpPr>
          <p:grpSpPr>
            <a:xfrm>
              <a:off x="2863220" y="4276398"/>
              <a:ext cx="1132716" cy="307777"/>
              <a:chOff x="2863220" y="4276398"/>
              <a:chExt cx="1132716" cy="307777"/>
            </a:xfrm>
          </p:grpSpPr>
          <p:sp>
            <p:nvSpPr>
              <p:cNvPr id="21" name="文本框 20"/>
              <p:cNvSpPr txBox="1"/>
              <p:nvPr/>
            </p:nvSpPr>
            <p:spPr>
              <a:xfrm>
                <a:off x="2961350" y="4276398"/>
                <a:ext cx="1027524" cy="307777"/>
              </a:xfrm>
              <a:prstGeom prst="rect">
                <a:avLst/>
              </a:prstGeom>
              <a:noFill/>
            </p:spPr>
            <p:txBody>
              <a:bodyPr wrap="square" rtlCol="0">
                <a:spAutoFit/>
              </a:bodyPr>
              <a:lstStyle/>
              <a:p>
                <a:r>
                  <a:rPr lang="en-US" altLang="zh-CN" sz="1400" i="1" dirty="0"/>
                  <a:t>putimage</a:t>
                </a:r>
                <a:endParaRPr lang="zh-CN" altLang="en-US" sz="1400" i="1" dirty="0"/>
              </a:p>
            </p:txBody>
          </p:sp>
          <p:cxnSp>
            <p:nvCxnSpPr>
              <p:cNvPr id="23" name="直接连接符 22"/>
              <p:cNvCxnSpPr>
                <a:stCxn id="5" idx="2"/>
              </p:cNvCxnSpPr>
              <p:nvPr/>
            </p:nvCxnSpPr>
            <p:spPr>
              <a:xfrm>
                <a:off x="2863220" y="4313179"/>
                <a:ext cx="0" cy="218389"/>
              </a:xfrm>
              <a:prstGeom prst="line">
                <a:avLst/>
              </a:prstGeom>
            </p:spPr>
            <p:style>
              <a:lnRef idx="1">
                <a:schemeClr val="dk1"/>
              </a:lnRef>
              <a:fillRef idx="0">
                <a:schemeClr val="dk1"/>
              </a:fillRef>
              <a:effectRef idx="0">
                <a:schemeClr val="dk1"/>
              </a:effectRef>
              <a:fontRef idx="minor">
                <a:schemeClr val="tx1"/>
              </a:fontRef>
            </p:style>
          </p:cxnSp>
          <p:cxnSp>
            <p:nvCxnSpPr>
              <p:cNvPr id="25" name="直接箭头连接符 24"/>
              <p:cNvCxnSpPr>
                <a:endCxn id="8" idx="1"/>
              </p:cNvCxnSpPr>
              <p:nvPr/>
            </p:nvCxnSpPr>
            <p:spPr>
              <a:xfrm>
                <a:off x="2863220" y="4531569"/>
                <a:ext cx="11327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6" name="组合 45"/>
            <p:cNvGrpSpPr/>
            <p:nvPr/>
          </p:nvGrpSpPr>
          <p:grpSpPr>
            <a:xfrm>
              <a:off x="4572000" y="1175407"/>
              <a:ext cx="1845731" cy="785069"/>
              <a:chOff x="4572000" y="1175407"/>
              <a:chExt cx="1845731" cy="785069"/>
            </a:xfrm>
          </p:grpSpPr>
          <p:cxnSp>
            <p:nvCxnSpPr>
              <p:cNvPr id="30" name="直接连接符 29"/>
              <p:cNvCxnSpPr/>
              <p:nvPr/>
            </p:nvCxnSpPr>
            <p:spPr>
              <a:xfrm>
                <a:off x="4572000" y="1175407"/>
                <a:ext cx="1836204" cy="0"/>
              </a:xfrm>
              <a:prstGeom prst="line">
                <a:avLst/>
              </a:prstGeom>
            </p:spPr>
            <p:style>
              <a:lnRef idx="1">
                <a:schemeClr val="dk1"/>
              </a:lnRef>
              <a:fillRef idx="0">
                <a:schemeClr val="dk1"/>
              </a:fillRef>
              <a:effectRef idx="0">
                <a:schemeClr val="dk1"/>
              </a:effectRef>
              <a:fontRef idx="minor">
                <a:schemeClr val="tx1"/>
              </a:fontRef>
            </p:style>
          </p:cxnSp>
          <p:cxnSp>
            <p:nvCxnSpPr>
              <p:cNvPr id="34" name="直接箭头连接符 33"/>
              <p:cNvCxnSpPr>
                <a:endCxn id="11" idx="0"/>
              </p:cNvCxnSpPr>
              <p:nvPr/>
            </p:nvCxnSpPr>
            <p:spPr>
              <a:xfrm>
                <a:off x="6408204" y="1175407"/>
                <a:ext cx="9527" cy="785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9" name="直接连接符 8"/>
            <p:cNvCxnSpPr>
              <a:stCxn id="5" idx="1"/>
            </p:cNvCxnSpPr>
            <p:nvPr/>
          </p:nvCxnSpPr>
          <p:spPr>
            <a:xfrm flipH="1">
              <a:off x="1619672" y="3737115"/>
              <a:ext cx="163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619672" y="3017035"/>
              <a:ext cx="0" cy="720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1619672" y="3004592"/>
              <a:ext cx="1243548" cy="12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流程图: 过程 34"/>
            <p:cNvSpPr/>
            <p:nvPr/>
          </p:nvSpPr>
          <p:spPr>
            <a:xfrm>
              <a:off x="5186172" y="2799792"/>
              <a:ext cx="2463118" cy="705272"/>
            </a:xfrm>
            <a:prstGeom prst="flowChartProcess">
              <a:avLst/>
            </a:prstGeom>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dirty="0">
                  <a:solidFill>
                    <a:schemeClr val="tx1"/>
                  </a:solidFill>
                </a:rPr>
                <a:t>Output the specified information</a:t>
              </a:r>
              <a:endParaRPr lang="zh-CN" altLang="en-US" sz="1600" dirty="0">
                <a:solidFill>
                  <a:schemeClr val="tx1"/>
                </a:solidFill>
              </a:endParaRPr>
            </a:p>
          </p:txBody>
        </p:sp>
        <p:cxnSp>
          <p:nvCxnSpPr>
            <p:cNvPr id="40" name="直接连接符 39"/>
            <p:cNvCxnSpPr>
              <a:stCxn id="35" idx="2"/>
            </p:cNvCxnSpPr>
            <p:nvPr/>
          </p:nvCxnSpPr>
          <p:spPr>
            <a:xfrm>
              <a:off x="6417731" y="3505064"/>
              <a:ext cx="0" cy="1024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8" idx="3"/>
            </p:cNvCxnSpPr>
            <p:nvPr/>
          </p:nvCxnSpPr>
          <p:spPr>
            <a:xfrm flipH="1">
              <a:off x="5148064" y="4531568"/>
              <a:ext cx="128415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11" idx="2"/>
              <a:endCxn id="35" idx="0"/>
            </p:cNvCxnSpPr>
            <p:nvPr/>
          </p:nvCxnSpPr>
          <p:spPr>
            <a:xfrm>
              <a:off x="6417731" y="2307354"/>
              <a:ext cx="0" cy="492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文本框 56"/>
          <p:cNvSpPr txBox="1"/>
          <p:nvPr/>
        </p:nvSpPr>
        <p:spPr>
          <a:xfrm>
            <a:off x="-30145" y="156924"/>
            <a:ext cx="3534038" cy="400110"/>
          </a:xfrm>
          <a:prstGeom prst="rect">
            <a:avLst/>
          </a:prstGeom>
          <a:noFill/>
        </p:spPr>
        <p:txBody>
          <a:bodyPr wrap="square" rtlCol="0">
            <a:spAutoFit/>
          </a:bodyPr>
          <a:lstStyle/>
          <a:p>
            <a:r>
              <a:rPr lang="en-US" altLang="zh-CN" sz="2000" dirty="0"/>
              <a:t>For graphical interfaces</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5000" b="-5000"/>
          </a:stretch>
        </a:blipFill>
        <a:effectLst/>
      </p:bgPr>
    </p:bg>
    <p:spTree>
      <p:nvGrpSpPr>
        <p:cNvPr id="1" name=""/>
        <p:cNvGrpSpPr/>
        <p:nvPr/>
      </p:nvGrpSpPr>
      <p:grpSpPr>
        <a:xfrm>
          <a:off x="0" y="0"/>
          <a:ext cx="0" cy="0"/>
          <a:chOff x="0" y="0"/>
          <a:chExt cx="0" cy="0"/>
        </a:xfrm>
      </p:grpSpPr>
      <p:sp>
        <p:nvSpPr>
          <p:cNvPr id="2" name="文本框 1"/>
          <p:cNvSpPr txBox="1"/>
          <p:nvPr/>
        </p:nvSpPr>
        <p:spPr>
          <a:xfrm>
            <a:off x="-30145" y="156924"/>
            <a:ext cx="3534038" cy="400110"/>
          </a:xfrm>
          <a:prstGeom prst="rect">
            <a:avLst/>
          </a:prstGeom>
          <a:noFill/>
        </p:spPr>
        <p:txBody>
          <a:bodyPr wrap="square" rtlCol="0">
            <a:spAutoFit/>
          </a:bodyPr>
          <a:lstStyle/>
          <a:p>
            <a:r>
              <a:rPr lang="en-US" altLang="zh-CN" sz="2000" dirty="0"/>
              <a:t>For graphical interfaces</a:t>
            </a:r>
            <a:endParaRPr lang="zh-CN" altLang="en-US" sz="2000" dirty="0"/>
          </a:p>
        </p:txBody>
      </p:sp>
      <p:pic>
        <p:nvPicPr>
          <p:cNvPr id="3" name="图片 2"/>
          <p:cNvPicPr>
            <a:picLocks noChangeAspect="1"/>
          </p:cNvPicPr>
          <p:nvPr/>
        </p:nvPicPr>
        <p:blipFill>
          <a:blip r:embed="rId3"/>
          <a:stretch>
            <a:fillRect/>
          </a:stretch>
        </p:blipFill>
        <p:spPr>
          <a:xfrm>
            <a:off x="931885" y="747797"/>
            <a:ext cx="1938142" cy="1536715"/>
          </a:xfrm>
          <a:prstGeom prst="rect">
            <a:avLst/>
          </a:prstGeom>
        </p:spPr>
      </p:pic>
      <p:pic>
        <p:nvPicPr>
          <p:cNvPr id="4" name="图片 3"/>
          <p:cNvPicPr>
            <a:picLocks noChangeAspect="1"/>
          </p:cNvPicPr>
          <p:nvPr/>
        </p:nvPicPr>
        <p:blipFill>
          <a:blip r:embed="rId4"/>
          <a:stretch>
            <a:fillRect/>
          </a:stretch>
        </p:blipFill>
        <p:spPr>
          <a:xfrm>
            <a:off x="201217" y="2644552"/>
            <a:ext cx="3302676" cy="720080"/>
          </a:xfrm>
          <a:prstGeom prst="rect">
            <a:avLst/>
          </a:prstGeom>
        </p:spPr>
      </p:pic>
      <p:pic>
        <p:nvPicPr>
          <p:cNvPr id="5" name="图片 4"/>
          <p:cNvPicPr>
            <a:picLocks noChangeAspect="1"/>
          </p:cNvPicPr>
          <p:nvPr/>
        </p:nvPicPr>
        <p:blipFill>
          <a:blip r:embed="rId5"/>
          <a:stretch>
            <a:fillRect/>
          </a:stretch>
        </p:blipFill>
        <p:spPr>
          <a:xfrm>
            <a:off x="735718" y="3724672"/>
            <a:ext cx="2330475" cy="1080120"/>
          </a:xfrm>
          <a:prstGeom prst="rect">
            <a:avLst/>
          </a:prstGeom>
        </p:spPr>
      </p:pic>
      <p:sp>
        <p:nvSpPr>
          <p:cNvPr id="11" name="箭头: 下 10"/>
          <p:cNvSpPr/>
          <p:nvPr/>
        </p:nvSpPr>
        <p:spPr>
          <a:xfrm>
            <a:off x="1619672" y="2284512"/>
            <a:ext cx="465766" cy="36004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3" name="箭头: 下 12"/>
          <p:cNvSpPr/>
          <p:nvPr/>
        </p:nvSpPr>
        <p:spPr>
          <a:xfrm>
            <a:off x="1619672" y="3378728"/>
            <a:ext cx="465766" cy="36004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4" name="箭头: 右 13"/>
          <p:cNvSpPr/>
          <p:nvPr/>
        </p:nvSpPr>
        <p:spPr>
          <a:xfrm>
            <a:off x="3066193" y="4056782"/>
            <a:ext cx="372053" cy="41589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pic>
        <p:nvPicPr>
          <p:cNvPr id="6" name="图片 5"/>
          <p:cNvPicPr>
            <a:picLocks noChangeAspect="1"/>
          </p:cNvPicPr>
          <p:nvPr/>
        </p:nvPicPr>
        <p:blipFill>
          <a:blip r:embed="rId6"/>
          <a:stretch>
            <a:fillRect/>
          </a:stretch>
        </p:blipFill>
        <p:spPr>
          <a:xfrm>
            <a:off x="3076665" y="66830"/>
            <a:ext cx="2574465" cy="2695616"/>
          </a:xfrm>
          <a:prstGeom prst="rect">
            <a:avLst/>
          </a:prstGeom>
        </p:spPr>
      </p:pic>
      <p:pic>
        <p:nvPicPr>
          <p:cNvPr id="16" name="图片 15"/>
          <p:cNvPicPr>
            <a:picLocks noChangeAspect="1"/>
          </p:cNvPicPr>
          <p:nvPr/>
        </p:nvPicPr>
        <p:blipFill>
          <a:blip r:embed="rId7"/>
          <a:stretch>
            <a:fillRect/>
          </a:stretch>
        </p:blipFill>
        <p:spPr>
          <a:xfrm>
            <a:off x="3438246" y="2787719"/>
            <a:ext cx="3604572" cy="2309060"/>
          </a:xfrm>
          <a:prstGeom prst="rect">
            <a:avLst/>
          </a:prstGeom>
        </p:spPr>
      </p:pic>
      <p:pic>
        <p:nvPicPr>
          <p:cNvPr id="9" name="图片 8"/>
          <p:cNvPicPr>
            <a:picLocks noChangeAspect="1"/>
          </p:cNvPicPr>
          <p:nvPr/>
        </p:nvPicPr>
        <p:blipFill>
          <a:blip r:embed="rId8"/>
          <a:stretch>
            <a:fillRect/>
          </a:stretch>
        </p:blipFill>
        <p:spPr>
          <a:xfrm>
            <a:off x="5510761" y="530207"/>
            <a:ext cx="3604572" cy="2042337"/>
          </a:xfrm>
          <a:prstGeom prst="rect">
            <a:avLst/>
          </a:prstGeom>
        </p:spPr>
      </p:pic>
      <p:pic>
        <p:nvPicPr>
          <p:cNvPr id="8" name="图片 7"/>
          <p:cNvPicPr>
            <a:picLocks noChangeAspect="1"/>
          </p:cNvPicPr>
          <p:nvPr/>
        </p:nvPicPr>
        <p:blipFill>
          <a:blip r:embed="rId9"/>
          <a:stretch>
            <a:fillRect/>
          </a:stretch>
        </p:blipFill>
        <p:spPr>
          <a:xfrm>
            <a:off x="3066193" y="48309"/>
            <a:ext cx="2301439" cy="279952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22" presetClass="entr" presetSubtype="4"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par>
                          <p:cTn id="38" fill="hold">
                            <p:stCondLst>
                              <p:cond delay="5500"/>
                            </p:stCondLst>
                            <p:childTnLst>
                              <p:par>
                                <p:cTn id="39" presetID="16" presetClass="entr" presetSubtype="21"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arn(inVertical)">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anim calcmode="lin" valueType="num">
                                      <p:cBhvr>
                                        <p:cTn id="54" dur="1000" fill="hold"/>
                                        <p:tgtEl>
                                          <p:spTgt spid="8"/>
                                        </p:tgtEl>
                                        <p:attrNameLst>
                                          <p:attrName>ppt_x</p:attrName>
                                        </p:attrNameLst>
                                      </p:cBhvr>
                                      <p:tavLst>
                                        <p:tav tm="0">
                                          <p:val>
                                            <p:strVal val="#ppt_x"/>
                                          </p:val>
                                        </p:tav>
                                        <p:tav tm="100000">
                                          <p:val>
                                            <p:strVal val="#ppt_x"/>
                                          </p:val>
                                        </p:tav>
                                      </p:tavLst>
                                    </p:anim>
                                    <p:anim calcmode="lin" valueType="num">
                                      <p:cBhvr>
                                        <p:cTn id="55" dur="1000" fill="hold"/>
                                        <p:tgtEl>
                                          <p:spTgt spid="8"/>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anim calcmode="lin" valueType="num">
                                      <p:cBhvr>
                                        <p:cTn id="59" dur="1000" fill="hold"/>
                                        <p:tgtEl>
                                          <p:spTgt spid="9"/>
                                        </p:tgtEl>
                                        <p:attrNameLst>
                                          <p:attrName>ppt_x</p:attrName>
                                        </p:attrNameLst>
                                      </p:cBhvr>
                                      <p:tavLst>
                                        <p:tav tm="0">
                                          <p:val>
                                            <p:strVal val="#ppt_x"/>
                                          </p:val>
                                        </p:tav>
                                        <p:tav tm="100000">
                                          <p:val>
                                            <p:strVal val="#ppt_x"/>
                                          </p:val>
                                        </p:tav>
                                      </p:tavLst>
                                    </p:anim>
                                    <p:anim calcmode="lin" valueType="num">
                                      <p:cBhvr>
                                        <p:cTn id="6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heme/theme1.xml><?xml version="1.0" encoding="utf-8"?>
<a:theme xmlns:a="http://schemas.openxmlformats.org/drawingml/2006/main" name="Office 主题">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531</Words>
  <Application>Microsoft Office PowerPoint</Application>
  <PresentationFormat>自定义</PresentationFormat>
  <Paragraphs>71</Paragraphs>
  <Slides>12</Slides>
  <Notes>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12</vt:i4>
      </vt:variant>
    </vt:vector>
  </HeadingPairs>
  <TitlesOfParts>
    <vt:vector size="19" baseType="lpstr">
      <vt:lpstr>宋体</vt:lpstr>
      <vt:lpstr>微软雅黑</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王 涛</cp:lastModifiedBy>
  <cp:revision>92</cp:revision>
  <dcterms:created xsi:type="dcterms:W3CDTF">2017-06-13T14:19:00Z</dcterms:created>
  <dcterms:modified xsi:type="dcterms:W3CDTF">2018-06-14T04:58:19Z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